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6" r:id="rId2"/>
    <p:sldMasterId id="2147483739" r:id="rId3"/>
  </p:sldMasterIdLst>
  <p:notesMasterIdLst>
    <p:notesMasterId r:id="rId36"/>
  </p:notesMasterIdLst>
  <p:handoutMasterIdLst>
    <p:handoutMasterId r:id="rId37"/>
  </p:handoutMasterIdLst>
  <p:sldIdLst>
    <p:sldId id="300" r:id="rId4"/>
    <p:sldId id="302" r:id="rId5"/>
    <p:sldId id="301" r:id="rId6"/>
    <p:sldId id="290" r:id="rId7"/>
    <p:sldId id="291" r:id="rId8"/>
    <p:sldId id="268" r:id="rId9"/>
    <p:sldId id="269" r:id="rId10"/>
    <p:sldId id="299" r:id="rId11"/>
    <p:sldId id="298" r:id="rId12"/>
    <p:sldId id="272" r:id="rId13"/>
    <p:sldId id="297" r:id="rId14"/>
    <p:sldId id="282" r:id="rId15"/>
    <p:sldId id="283" r:id="rId16"/>
    <p:sldId id="285" r:id="rId17"/>
    <p:sldId id="286" r:id="rId18"/>
    <p:sldId id="287" r:id="rId19"/>
    <p:sldId id="288" r:id="rId20"/>
    <p:sldId id="257" r:id="rId21"/>
    <p:sldId id="273" r:id="rId22"/>
    <p:sldId id="295" r:id="rId23"/>
    <p:sldId id="296" r:id="rId24"/>
    <p:sldId id="274" r:id="rId25"/>
    <p:sldId id="289" r:id="rId26"/>
    <p:sldId id="271" r:id="rId27"/>
    <p:sldId id="277" r:id="rId28"/>
    <p:sldId id="278" r:id="rId29"/>
    <p:sldId id="279" r:id="rId30"/>
    <p:sldId id="280" r:id="rId31"/>
    <p:sldId id="292" r:id="rId32"/>
    <p:sldId id="293" r:id="rId33"/>
    <p:sldId id="264" r:id="rId34"/>
    <p:sldId id="294" r:id="rId35"/>
  </p:sldIdLst>
  <p:sldSz cx="9144000" cy="6858000" type="screen4x3"/>
  <p:notesSz cx="9236075" cy="695007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100" d="100"/>
          <a:sy n="100" d="100"/>
        </p:scale>
        <p:origin x="-1944"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47504"/>
          </a:xfrm>
          <a:prstGeom prst="rect">
            <a:avLst/>
          </a:prstGeom>
        </p:spPr>
        <p:txBody>
          <a:bodyPr vert="horz" lIns="92492" tIns="46246" rIns="92492" bIns="46246" rtlCol="0"/>
          <a:lstStyle>
            <a:lvl1pPr algn="r">
              <a:defRPr sz="1200"/>
            </a:lvl1pPr>
          </a:lstStyle>
          <a:p>
            <a:fld id="{1415CC53-E08B-41E7-8981-869D72A1C35F}" type="datetimeFigureOut">
              <a:rPr lang="en-US" smtClean="0"/>
              <a:t>3/1/2017</a:t>
            </a:fld>
            <a:endParaRPr lang="en-US"/>
          </a:p>
        </p:txBody>
      </p:sp>
      <p:sp>
        <p:nvSpPr>
          <p:cNvPr id="4" name="Footer Placeholder 3"/>
          <p:cNvSpPr>
            <a:spLocks noGrp="1"/>
          </p:cNvSpPr>
          <p:nvPr>
            <p:ph type="ftr" sz="quarter" idx="2"/>
          </p:nvPr>
        </p:nvSpPr>
        <p:spPr>
          <a:xfrm>
            <a:off x="0" y="6601365"/>
            <a:ext cx="4002299" cy="3475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01365"/>
            <a:ext cx="4002299" cy="347504"/>
          </a:xfrm>
          <a:prstGeom prst="rect">
            <a:avLst/>
          </a:prstGeom>
        </p:spPr>
        <p:txBody>
          <a:bodyPr vert="horz" lIns="92492" tIns="46246" rIns="92492" bIns="46246" rtlCol="0" anchor="b"/>
          <a:lstStyle>
            <a:lvl1pPr algn="r">
              <a:defRPr sz="1200"/>
            </a:lvl1pPr>
          </a:lstStyle>
          <a:p>
            <a:fld id="{C09957BE-8B7C-491F-8444-7318D480AD6C}" type="slidenum">
              <a:rPr lang="en-US" smtClean="0"/>
              <a:t>‹#›</a:t>
            </a:fld>
            <a:endParaRPr lang="en-US"/>
          </a:p>
        </p:txBody>
      </p:sp>
    </p:spTree>
    <p:extLst>
      <p:ext uri="{BB962C8B-B14F-4D97-AF65-F5344CB8AC3E}">
        <p14:creationId xmlns:p14="http://schemas.microsoft.com/office/powerpoint/2010/main" val="1145380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2299" cy="34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5231639" y="0"/>
            <a:ext cx="4002299" cy="34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2881313" y="520700"/>
            <a:ext cx="3473450" cy="2606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23608" y="3301286"/>
            <a:ext cx="7388860" cy="312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601365"/>
            <a:ext cx="4002299" cy="34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5231639" y="6601365"/>
            <a:ext cx="4002299" cy="34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eaLnBrk="1" hangingPunct="1">
              <a:defRPr sz="1200">
                <a:latin typeface="Arial" charset="0"/>
              </a:defRPr>
            </a:lvl1pPr>
          </a:lstStyle>
          <a:p>
            <a:pPr>
              <a:defRPr/>
            </a:pPr>
            <a:fld id="{837DE513-8E74-41A9-8D2D-3D7E3B785527}" type="slidenum">
              <a:rPr lang="en-US"/>
              <a:pPr>
                <a:defRPr/>
              </a:pPr>
              <a:t>‹#›</a:t>
            </a:fld>
            <a:endParaRPr lang="en-US"/>
          </a:p>
        </p:txBody>
      </p:sp>
    </p:spTree>
    <p:extLst>
      <p:ext uri="{BB962C8B-B14F-4D97-AF65-F5344CB8AC3E}">
        <p14:creationId xmlns:p14="http://schemas.microsoft.com/office/powerpoint/2010/main" val="2095425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51494" indent="-289036">
              <a:defRPr>
                <a:solidFill>
                  <a:schemeClr val="tx1"/>
                </a:solidFill>
                <a:latin typeface="Verdana" pitchFamily="34" charset="0"/>
              </a:defRPr>
            </a:lvl2pPr>
            <a:lvl3pPr marL="1156145" indent="-231229">
              <a:defRPr>
                <a:solidFill>
                  <a:schemeClr val="tx1"/>
                </a:solidFill>
                <a:latin typeface="Verdana" pitchFamily="34" charset="0"/>
              </a:defRPr>
            </a:lvl3pPr>
            <a:lvl4pPr marL="1618602" indent="-231229">
              <a:defRPr>
                <a:solidFill>
                  <a:schemeClr val="tx1"/>
                </a:solidFill>
                <a:latin typeface="Verdana" pitchFamily="34" charset="0"/>
              </a:defRPr>
            </a:lvl4pPr>
            <a:lvl5pPr marL="2081060" indent="-231229">
              <a:defRPr>
                <a:solidFill>
                  <a:schemeClr val="tx1"/>
                </a:solidFill>
                <a:latin typeface="Verdana" pitchFamily="34" charset="0"/>
              </a:defRPr>
            </a:lvl5pPr>
            <a:lvl6pPr marL="2543518" indent="-231229" eaLnBrk="0" fontAlgn="base" hangingPunct="0">
              <a:spcBef>
                <a:spcPct val="0"/>
              </a:spcBef>
              <a:spcAft>
                <a:spcPct val="0"/>
              </a:spcAft>
              <a:defRPr>
                <a:solidFill>
                  <a:schemeClr val="tx1"/>
                </a:solidFill>
                <a:latin typeface="Verdana" pitchFamily="34" charset="0"/>
              </a:defRPr>
            </a:lvl6pPr>
            <a:lvl7pPr marL="3005976" indent="-231229" eaLnBrk="0" fontAlgn="base" hangingPunct="0">
              <a:spcBef>
                <a:spcPct val="0"/>
              </a:spcBef>
              <a:spcAft>
                <a:spcPct val="0"/>
              </a:spcAft>
              <a:defRPr>
                <a:solidFill>
                  <a:schemeClr val="tx1"/>
                </a:solidFill>
                <a:latin typeface="Verdana" pitchFamily="34" charset="0"/>
              </a:defRPr>
            </a:lvl7pPr>
            <a:lvl8pPr marL="3468434" indent="-231229" eaLnBrk="0" fontAlgn="base" hangingPunct="0">
              <a:spcBef>
                <a:spcPct val="0"/>
              </a:spcBef>
              <a:spcAft>
                <a:spcPct val="0"/>
              </a:spcAft>
              <a:defRPr>
                <a:solidFill>
                  <a:schemeClr val="tx1"/>
                </a:solidFill>
                <a:latin typeface="Verdana" pitchFamily="34" charset="0"/>
              </a:defRPr>
            </a:lvl8pPr>
            <a:lvl9pPr marL="3930891" indent="-231229" eaLnBrk="0" fontAlgn="base" hangingPunct="0">
              <a:spcBef>
                <a:spcPct val="0"/>
              </a:spcBef>
              <a:spcAft>
                <a:spcPct val="0"/>
              </a:spcAft>
              <a:defRPr>
                <a:solidFill>
                  <a:schemeClr val="tx1"/>
                </a:solidFill>
                <a:latin typeface="Verdana" pitchFamily="34" charset="0"/>
              </a:defRPr>
            </a:lvl9pPr>
          </a:lstStyle>
          <a:p>
            <a:endParaRPr lang="en-US" alt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054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461109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46311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48443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442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605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9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7669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51494" indent="-289036">
              <a:defRPr>
                <a:solidFill>
                  <a:schemeClr val="tx1"/>
                </a:solidFill>
                <a:latin typeface="Verdana" pitchFamily="34" charset="0"/>
              </a:defRPr>
            </a:lvl2pPr>
            <a:lvl3pPr marL="1156145" indent="-231229">
              <a:defRPr>
                <a:solidFill>
                  <a:schemeClr val="tx1"/>
                </a:solidFill>
                <a:latin typeface="Verdana" pitchFamily="34" charset="0"/>
              </a:defRPr>
            </a:lvl3pPr>
            <a:lvl4pPr marL="1618602" indent="-231229">
              <a:defRPr>
                <a:solidFill>
                  <a:schemeClr val="tx1"/>
                </a:solidFill>
                <a:latin typeface="Verdana" pitchFamily="34" charset="0"/>
              </a:defRPr>
            </a:lvl4pPr>
            <a:lvl5pPr marL="2081060" indent="-231229">
              <a:defRPr>
                <a:solidFill>
                  <a:schemeClr val="tx1"/>
                </a:solidFill>
                <a:latin typeface="Verdana" pitchFamily="34" charset="0"/>
              </a:defRPr>
            </a:lvl5pPr>
            <a:lvl6pPr marL="2543518" indent="-231229" eaLnBrk="0" fontAlgn="base" hangingPunct="0">
              <a:spcBef>
                <a:spcPct val="0"/>
              </a:spcBef>
              <a:spcAft>
                <a:spcPct val="0"/>
              </a:spcAft>
              <a:defRPr>
                <a:solidFill>
                  <a:schemeClr val="tx1"/>
                </a:solidFill>
                <a:latin typeface="Verdana" pitchFamily="34" charset="0"/>
              </a:defRPr>
            </a:lvl6pPr>
            <a:lvl7pPr marL="3005976" indent="-231229" eaLnBrk="0" fontAlgn="base" hangingPunct="0">
              <a:spcBef>
                <a:spcPct val="0"/>
              </a:spcBef>
              <a:spcAft>
                <a:spcPct val="0"/>
              </a:spcAft>
              <a:defRPr>
                <a:solidFill>
                  <a:schemeClr val="tx1"/>
                </a:solidFill>
                <a:latin typeface="Verdana" pitchFamily="34" charset="0"/>
              </a:defRPr>
            </a:lvl7pPr>
            <a:lvl8pPr marL="3468434" indent="-231229" eaLnBrk="0" fontAlgn="base" hangingPunct="0">
              <a:spcBef>
                <a:spcPct val="0"/>
              </a:spcBef>
              <a:spcAft>
                <a:spcPct val="0"/>
              </a:spcAft>
              <a:defRPr>
                <a:solidFill>
                  <a:schemeClr val="tx1"/>
                </a:solidFill>
                <a:latin typeface="Verdana" pitchFamily="34" charset="0"/>
              </a:defRPr>
            </a:lvl8pPr>
            <a:lvl9pPr marL="3930891" indent="-231229"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Tree>
    <p:extLst>
      <p:ext uri="{BB962C8B-B14F-4D97-AF65-F5344CB8AC3E}">
        <p14:creationId xmlns:p14="http://schemas.microsoft.com/office/powerpoint/2010/main" val="215473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43729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17429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336165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03489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43107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137344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63257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26586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05610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36226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079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437293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6214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51494" indent="-289036">
              <a:defRPr>
                <a:solidFill>
                  <a:schemeClr val="tx1"/>
                </a:solidFill>
                <a:latin typeface="Verdana" pitchFamily="34" charset="0"/>
              </a:defRPr>
            </a:lvl2pPr>
            <a:lvl3pPr marL="1156145" indent="-231229">
              <a:defRPr>
                <a:solidFill>
                  <a:schemeClr val="tx1"/>
                </a:solidFill>
                <a:latin typeface="Verdana" pitchFamily="34" charset="0"/>
              </a:defRPr>
            </a:lvl3pPr>
            <a:lvl4pPr marL="1618602" indent="-231229">
              <a:defRPr>
                <a:solidFill>
                  <a:schemeClr val="tx1"/>
                </a:solidFill>
                <a:latin typeface="Verdana" pitchFamily="34" charset="0"/>
              </a:defRPr>
            </a:lvl4pPr>
            <a:lvl5pPr marL="2081060" indent="-231229">
              <a:defRPr>
                <a:solidFill>
                  <a:schemeClr val="tx1"/>
                </a:solidFill>
                <a:latin typeface="Verdana" pitchFamily="34" charset="0"/>
              </a:defRPr>
            </a:lvl5pPr>
            <a:lvl6pPr marL="2543518" indent="-231229" eaLnBrk="0" fontAlgn="base" hangingPunct="0">
              <a:spcBef>
                <a:spcPct val="0"/>
              </a:spcBef>
              <a:spcAft>
                <a:spcPct val="0"/>
              </a:spcAft>
              <a:defRPr>
                <a:solidFill>
                  <a:schemeClr val="tx1"/>
                </a:solidFill>
                <a:latin typeface="Verdana" pitchFamily="34" charset="0"/>
              </a:defRPr>
            </a:lvl6pPr>
            <a:lvl7pPr marL="3005976" indent="-231229" eaLnBrk="0" fontAlgn="base" hangingPunct="0">
              <a:spcBef>
                <a:spcPct val="0"/>
              </a:spcBef>
              <a:spcAft>
                <a:spcPct val="0"/>
              </a:spcAft>
              <a:defRPr>
                <a:solidFill>
                  <a:schemeClr val="tx1"/>
                </a:solidFill>
                <a:latin typeface="Verdana" pitchFamily="34" charset="0"/>
              </a:defRPr>
            </a:lvl7pPr>
            <a:lvl8pPr marL="3468434" indent="-231229" eaLnBrk="0" fontAlgn="base" hangingPunct="0">
              <a:spcBef>
                <a:spcPct val="0"/>
              </a:spcBef>
              <a:spcAft>
                <a:spcPct val="0"/>
              </a:spcAft>
              <a:defRPr>
                <a:solidFill>
                  <a:schemeClr val="tx1"/>
                </a:solidFill>
                <a:latin typeface="Verdana" pitchFamily="34" charset="0"/>
              </a:defRPr>
            </a:lvl8pPr>
            <a:lvl9pPr marL="3930891" indent="-231229"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51494" indent="-289036">
              <a:defRPr>
                <a:solidFill>
                  <a:schemeClr val="tx1"/>
                </a:solidFill>
                <a:latin typeface="Verdana" pitchFamily="34" charset="0"/>
              </a:defRPr>
            </a:lvl2pPr>
            <a:lvl3pPr marL="1156145" indent="-231229">
              <a:defRPr>
                <a:solidFill>
                  <a:schemeClr val="tx1"/>
                </a:solidFill>
                <a:latin typeface="Verdana" pitchFamily="34" charset="0"/>
              </a:defRPr>
            </a:lvl3pPr>
            <a:lvl4pPr marL="1618602" indent="-231229">
              <a:defRPr>
                <a:solidFill>
                  <a:schemeClr val="tx1"/>
                </a:solidFill>
                <a:latin typeface="Verdana" pitchFamily="34" charset="0"/>
              </a:defRPr>
            </a:lvl4pPr>
            <a:lvl5pPr marL="2081060" indent="-231229">
              <a:defRPr>
                <a:solidFill>
                  <a:schemeClr val="tx1"/>
                </a:solidFill>
                <a:latin typeface="Verdana" pitchFamily="34" charset="0"/>
              </a:defRPr>
            </a:lvl5pPr>
            <a:lvl6pPr marL="2543518" indent="-231229" eaLnBrk="0" fontAlgn="base" hangingPunct="0">
              <a:spcBef>
                <a:spcPct val="0"/>
              </a:spcBef>
              <a:spcAft>
                <a:spcPct val="0"/>
              </a:spcAft>
              <a:defRPr>
                <a:solidFill>
                  <a:schemeClr val="tx1"/>
                </a:solidFill>
                <a:latin typeface="Verdana" pitchFamily="34" charset="0"/>
              </a:defRPr>
            </a:lvl6pPr>
            <a:lvl7pPr marL="3005976" indent="-231229" eaLnBrk="0" fontAlgn="base" hangingPunct="0">
              <a:spcBef>
                <a:spcPct val="0"/>
              </a:spcBef>
              <a:spcAft>
                <a:spcPct val="0"/>
              </a:spcAft>
              <a:defRPr>
                <a:solidFill>
                  <a:schemeClr val="tx1"/>
                </a:solidFill>
                <a:latin typeface="Verdana" pitchFamily="34" charset="0"/>
              </a:defRPr>
            </a:lvl7pPr>
            <a:lvl8pPr marL="3468434" indent="-231229" eaLnBrk="0" fontAlgn="base" hangingPunct="0">
              <a:spcBef>
                <a:spcPct val="0"/>
              </a:spcBef>
              <a:spcAft>
                <a:spcPct val="0"/>
              </a:spcAft>
              <a:defRPr>
                <a:solidFill>
                  <a:schemeClr val="tx1"/>
                </a:solidFill>
                <a:latin typeface="Verdana" pitchFamily="34" charset="0"/>
              </a:defRPr>
            </a:lvl8pPr>
            <a:lvl9pPr marL="3930891" indent="-231229" eaLnBrk="0" fontAlgn="base" hangingPunct="0">
              <a:spcBef>
                <a:spcPct val="0"/>
              </a:spcBef>
              <a:spcAft>
                <a:spcPct val="0"/>
              </a:spcAft>
              <a:defRPr>
                <a:solidFill>
                  <a:schemeClr val="tx1"/>
                </a:solidFill>
                <a:latin typeface="Verdana" pitchFamily="34" charset="0"/>
              </a:defRPr>
            </a:lvl9pPr>
          </a:lstStyle>
          <a:p>
            <a:endParaRPr lang="en-US" alt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43729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0054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0774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520700"/>
            <a:ext cx="3476625" cy="26066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549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520700"/>
            <a:ext cx="3476625" cy="26066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64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810984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44"/>
          <p:cNvGrpSpPr>
            <a:grpSpLocks/>
          </p:cNvGrpSpPr>
          <p:nvPr/>
        </p:nvGrpSpPr>
        <p:grpSpPr bwMode="auto">
          <a:xfrm>
            <a:off x="-120650" y="-590550"/>
            <a:ext cx="9148763" cy="6851650"/>
            <a:chOff x="1" y="0"/>
            <a:chExt cx="5763" cy="4316"/>
          </a:xfrm>
        </p:grpSpPr>
        <p:sp>
          <p:nvSpPr>
            <p:cNvPr id="4"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7" name="Group 48"/>
            <p:cNvGrpSpPr>
              <a:grpSpLocks/>
            </p:cNvGrpSpPr>
            <p:nvPr/>
          </p:nvGrpSpPr>
          <p:grpSpPr bwMode="auto">
            <a:xfrm>
              <a:off x="288" y="0"/>
              <a:ext cx="5098" cy="4316"/>
              <a:chOff x="288" y="0"/>
              <a:chExt cx="5098" cy="4316"/>
            </a:xfrm>
          </p:grpSpPr>
          <p:sp>
            <p:nvSpPr>
              <p:cNvPr id="2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23"/>
            <p:cNvSpPr>
              <a:spLocks/>
            </p:cNvSpPr>
            <p:nvPr/>
          </p:nvSpPr>
          <p:spPr bwMode="hidden">
            <a:xfrm>
              <a:off x="5041" y="0"/>
              <a:ext cx="719" cy="845"/>
            </a:xfrm>
            <a:custGeom>
              <a:avLst/>
              <a:gdLst>
                <a:gd name="T0" fmla="*/ 731 w 717"/>
                <a:gd name="T1" fmla="*/ 845 h 845"/>
                <a:gd name="T2" fmla="*/ 731 w 717"/>
                <a:gd name="T3" fmla="*/ 821 h 845"/>
                <a:gd name="T4" fmla="*/ 588 w 717"/>
                <a:gd name="T5" fmla="*/ 605 h 845"/>
                <a:gd name="T6" fmla="*/ 413 w 717"/>
                <a:gd name="T7" fmla="*/ 396 h 845"/>
                <a:gd name="T8" fmla="*/ 228 w 717"/>
                <a:gd name="T9" fmla="*/ 192 h 845"/>
                <a:gd name="T10" fmla="*/ 17 w 717"/>
                <a:gd name="T11" fmla="*/ 0 h 845"/>
                <a:gd name="T12" fmla="*/ 0 w 717"/>
                <a:gd name="T13" fmla="*/ 0 h 845"/>
                <a:gd name="T14" fmla="*/ 216 w 717"/>
                <a:gd name="T15" fmla="*/ 198 h 845"/>
                <a:gd name="T16" fmla="*/ 407 w 717"/>
                <a:gd name="T17" fmla="*/ 408 h 845"/>
                <a:gd name="T18" fmla="*/ 582 w 717"/>
                <a:gd name="T19" fmla="*/ 623 h 845"/>
                <a:gd name="T20" fmla="*/ 731 w 717"/>
                <a:gd name="T21" fmla="*/ 845 h 845"/>
                <a:gd name="T22" fmla="*/ 73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4"/>
            <p:cNvSpPr>
              <a:spLocks/>
            </p:cNvSpPr>
            <p:nvPr/>
          </p:nvSpPr>
          <p:spPr bwMode="hidden">
            <a:xfrm>
              <a:off x="5352" y="0"/>
              <a:ext cx="408" cy="414"/>
            </a:xfrm>
            <a:custGeom>
              <a:avLst/>
              <a:gdLst>
                <a:gd name="T0" fmla="*/ 414 w 407"/>
                <a:gd name="T1" fmla="*/ 414 h 414"/>
                <a:gd name="T2" fmla="*/ 414 w 407"/>
                <a:gd name="T3" fmla="*/ 396 h 414"/>
                <a:gd name="T4" fmla="*/ 229 w 407"/>
                <a:gd name="T5" fmla="*/ 192 h 414"/>
                <a:gd name="T6" fmla="*/ 12 w 407"/>
                <a:gd name="T7" fmla="*/ 0 h 414"/>
                <a:gd name="T8" fmla="*/ 0 w 407"/>
                <a:gd name="T9" fmla="*/ 0 h 414"/>
                <a:gd name="T10" fmla="*/ 108 w 407"/>
                <a:gd name="T11" fmla="*/ 102 h 414"/>
                <a:gd name="T12" fmla="*/ 223 w 407"/>
                <a:gd name="T13" fmla="*/ 204 h 414"/>
                <a:gd name="T14" fmla="*/ 414 w 407"/>
                <a:gd name="T15" fmla="*/ 414 h 414"/>
                <a:gd name="T16" fmla="*/ 41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 name="Freeform 26"/>
            <p:cNvSpPr>
              <a:spLocks/>
            </p:cNvSpPr>
            <p:nvPr/>
          </p:nvSpPr>
          <p:spPr bwMode="hidden">
            <a:xfrm>
              <a:off x="6" y="0"/>
              <a:ext cx="588" cy="599"/>
            </a:xfrm>
            <a:custGeom>
              <a:avLst/>
              <a:gdLst>
                <a:gd name="T0" fmla="*/ 600 w 586"/>
                <a:gd name="T1" fmla="*/ 0 h 599"/>
                <a:gd name="T2" fmla="*/ 582 w 586"/>
                <a:gd name="T3" fmla="*/ 0 h 599"/>
                <a:gd name="T4" fmla="*/ 414 w 586"/>
                <a:gd name="T5" fmla="*/ 132 h 599"/>
                <a:gd name="T6" fmla="*/ 264 w 586"/>
                <a:gd name="T7" fmla="*/ 270 h 599"/>
                <a:gd name="T8" fmla="*/ 120 w 586"/>
                <a:gd name="T9" fmla="*/ 420 h 599"/>
                <a:gd name="T10" fmla="*/ 0 w 586"/>
                <a:gd name="T11" fmla="*/ 575 h 599"/>
                <a:gd name="T12" fmla="*/ 0 w 586"/>
                <a:gd name="T13" fmla="*/ 599 h 599"/>
                <a:gd name="T14" fmla="*/ 120 w 586"/>
                <a:gd name="T15" fmla="*/ 432 h 599"/>
                <a:gd name="T16" fmla="*/ 264 w 586"/>
                <a:gd name="T17" fmla="*/ 282 h 599"/>
                <a:gd name="T18" fmla="*/ 420 w 586"/>
                <a:gd name="T19" fmla="*/ 138 h 599"/>
                <a:gd name="T20" fmla="*/ 600 w 586"/>
                <a:gd name="T21" fmla="*/ 0 h 599"/>
                <a:gd name="T22" fmla="*/ 60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7"/>
            <p:cNvSpPr>
              <a:spLocks/>
            </p:cNvSpPr>
            <p:nvPr/>
          </p:nvSpPr>
          <p:spPr bwMode="hidden">
            <a:xfrm>
              <a:off x="6" y="0"/>
              <a:ext cx="270" cy="252"/>
            </a:xfrm>
            <a:custGeom>
              <a:avLst/>
              <a:gdLst>
                <a:gd name="T0" fmla="*/ 276 w 269"/>
                <a:gd name="T1" fmla="*/ 0 h 252"/>
                <a:gd name="T2" fmla="*/ 25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6 w 269"/>
                <a:gd name="T15" fmla="*/ 0 h 252"/>
                <a:gd name="T16" fmla="*/ 27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 name="Group 31"/>
            <p:cNvGrpSpPr>
              <a:grpSpLocks/>
            </p:cNvGrpSpPr>
            <p:nvPr/>
          </p:nvGrpSpPr>
          <p:grpSpPr bwMode="auto">
            <a:xfrm>
              <a:off x="1" y="392"/>
              <a:ext cx="5758" cy="1571"/>
              <a:chOff x="1" y="392"/>
              <a:chExt cx="5758" cy="1571"/>
            </a:xfrm>
          </p:grpSpPr>
          <p:sp>
            <p:nvSpPr>
              <p:cNvPr id="2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0" name="Picture 42" descr="gavel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64" y="1312709"/>
            <a:ext cx="1522092" cy="100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60337"/>
            <a:ext cx="1541142" cy="102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7"/>
          <p:cNvGrpSpPr>
            <a:grpSpLocks/>
          </p:cNvGrpSpPr>
          <p:nvPr userDrawn="1"/>
        </p:nvGrpSpPr>
        <p:grpSpPr bwMode="auto">
          <a:xfrm>
            <a:off x="7938" y="6180138"/>
            <a:ext cx="9136062" cy="685800"/>
            <a:chOff x="432" y="3888"/>
            <a:chExt cx="5328" cy="432"/>
          </a:xfrm>
        </p:grpSpPr>
        <p:pic>
          <p:nvPicPr>
            <p:cNvPr id="44" name="Picture 49" descr="HRSlogoBlu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28" y="3888"/>
              <a:ext cx="3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50"/>
            <p:cNvSpPr txBox="1">
              <a:spLocks noChangeArrowheads="1"/>
            </p:cNvSpPr>
            <p:nvPr userDrawn="1"/>
          </p:nvSpPr>
          <p:spPr bwMode="auto">
            <a:xfrm rot="10800000" flipV="1">
              <a:off x="432" y="3888"/>
              <a:ext cx="4992" cy="432"/>
            </a:xfrm>
            <a:prstGeom prst="rect">
              <a:avLst/>
            </a:prstGeom>
            <a:solidFill>
              <a:srgbClr val="EDB3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ts val="400"/>
                </a:spcBef>
                <a:defRPr/>
              </a:pPr>
              <a:r>
                <a:rPr lang="en-US" sz="2000" b="1" dirty="0" smtClean="0">
                  <a:solidFill>
                    <a:schemeClr val="bg1"/>
                  </a:solidFill>
                  <a:latin typeface="Arial" charset="0"/>
                </a:rPr>
                <a:t> </a:t>
              </a:r>
              <a:r>
                <a:rPr lang="en-US" sz="1600" b="1" dirty="0" smtClean="0">
                  <a:solidFill>
                    <a:schemeClr val="bg1"/>
                  </a:solidFill>
                  <a:latin typeface="Arial" charset="0"/>
                </a:rPr>
                <a:t>              13</a:t>
              </a:r>
              <a:r>
                <a:rPr lang="en-US" sz="1600" b="1" baseline="30000" dirty="0" smtClean="0">
                  <a:solidFill>
                    <a:schemeClr val="bg1"/>
                  </a:solidFill>
                  <a:latin typeface="Arial" charset="0"/>
                </a:rPr>
                <a:t>th</a:t>
              </a:r>
              <a:r>
                <a:rPr lang="en-US" sz="1600" b="1" dirty="0" smtClean="0">
                  <a:solidFill>
                    <a:schemeClr val="bg1"/>
                  </a:solidFill>
                  <a:latin typeface="Arial" charset="0"/>
                </a:rPr>
                <a:t> Annual Labor and Employment Law Advanced Practices Symposium</a:t>
              </a:r>
            </a:p>
          </p:txBody>
        </p:sp>
      </p:grpSp>
      <p:pic>
        <p:nvPicPr>
          <p:cNvPr id="47" name="Picture 2" descr="http://living-in-washingtondc.com/images/capitol/uscapitol-washingtondc-picture1.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7975" y="3657600"/>
            <a:ext cx="1549080" cy="11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7" name="Rectangle 39"/>
          <p:cNvSpPr>
            <a:spLocks noGrp="1" noChangeArrowheads="1"/>
          </p:cNvSpPr>
          <p:nvPr>
            <p:ph type="ctrTitle" sz="quarter"/>
          </p:nvPr>
        </p:nvSpPr>
        <p:spPr>
          <a:xfrm>
            <a:off x="2209800" y="1277938"/>
            <a:ext cx="6477000" cy="1922462"/>
          </a:xfrm>
        </p:spPr>
        <p:txBody>
          <a:bodyPr anchor="b"/>
          <a:lstStyle>
            <a:lvl1pPr>
              <a:defRPr sz="4800" b="1" baseline="0">
                <a:solidFill>
                  <a:schemeClr val="tx1"/>
                </a:solidFill>
                <a:latin typeface="+mj-lt"/>
                <a:ea typeface="Adobe Fan Heiti Std B" pitchFamily="34" charset="-128"/>
                <a:cs typeface="Times New Roman" pitchFamily="18" charset="0"/>
              </a:defRPr>
            </a:lvl1pPr>
          </a:lstStyle>
          <a:p>
            <a:pPr lvl="0"/>
            <a:r>
              <a:rPr lang="en-US" noProof="0" dirty="0" smtClean="0"/>
              <a:t>Click to edit Master title style</a:t>
            </a:r>
          </a:p>
        </p:txBody>
      </p:sp>
      <p:sp>
        <p:nvSpPr>
          <p:cNvPr id="2" name="AutoShape 4" descr="data:image/jpeg;base64,/9j/4AAQSkZJRgABAQAAAQABAAD/2wCEAAkGBhQSEBUUEhQWFRUVGBQVFBQWGBUUFxYVFBUXFBQYFxUYHCYeGBojHRgXIC8gIycpLCwsFx4xNTAqNSYrLCkBCQoKDgwOGg8PGiwkHyQsKSksLCwpLCksLCwsLCksKSwsKSwsLCwsLCwsLCwsLCwsKSwsLCwsLCwsLCwsKSwsKf/AABEIALgBEwMBIgACEQEDEQH/xAAcAAABBQEBAQAAAAAAAAAAAAACAAEDBQYEBwj/xABHEAABAwIDBAYECggFBQEAAAABAAIRAyEEEjEFQVFhBhMicYGRMqGxwQcUI0JScoKS0fAVFiQzU2Ky4TRDY6LCJTVz0uLx/8QAGQEBAQEBAQEAAAAAAAAAAAAAAAECAwQF/8QALhEAAgIBAwIEBQMFAAAAAAAAAAECEQMSITETQQQUUZEiQlJh8AWBoRUycbHh/9oADAMBAAIRAxEAPwC9yp8qkCeF90+RRGAnhHlT5UJRGAnhHlTwoUBOEcJQgBCdPCeEAIRJQnhANCeE8J0A0JQnhPCAGE+VPCeEKDCeE8JIBsqUIoShANCUIoShQDQlCKE8IAIShHCUIAMqUI4TwgAhKEcJQhQIShSJQoCOElIkgOKEoTSImRGs8k1Ko1wlpDhxBBHmFq0ZDhJV22NstoMzek4xlaCN8wTf0barq2djW1qYezQ+pY6kdWm9y6XVk8JQjyp8q2QCE8IsqfKgAhPCMNT5UAEJ4R5U+VARwnhHlSDUsAwlCPKllQoEJ4RQhoPDmtc24cA4dxEhSwINTwjypZUAEJ4RQnhABCeEUJ4QAwlCKE8KACEoR5UoQAQnhHCUIAIShHCUIUCEoRwlCAGEk8JIDydzcSBFMPfTeXsIgDNlEvaW/OcBMk8CNyGpiXuLctRrAGmQQ7tdme05upj371TO2jUrYkxTJc4y0Q5r4MAgahrYnlB36KfFhlAEOLhWY4tdTIG+8lws7eJbFoXw5Q7x/wCfn7nuX3NRSe002GtXdLTLGtbmaQ0ySGxN5i0ejBsF2bI2xTbioLG02ENpscyzS43lwERwuLQeaxnVuJAJvYEdWWGm7c2JlzfxB1Vng9pdW9gcHTmBILXNBuD2Tqe6BEmyys04Pjj9y6E0eoZU+VKm6QDESAY4SjC+/dnzwcqfKnToAcqfKiToAYShEnUAEJQjhOgAhPCKE8IDkxZIAIkgHtNAmQbfkLoDfYNddEcI3tv5exc9NT1HRzuGmuCKEoUkJQuhzAhKEUJ4QAQnhFCUIAUoRQlCAFKEcJQgBhKEcJQoAIShHlSyoUCEoR5UsqADKkjhOlg+dKmNeXgzzkkhxgfOcO1f88VY7Mo0W12CG1Gg5jUhxg29IT2m2j7W/Q1bnh8ANywMpMmNdXOJ1vHgF00auSQ0sIMteQA4ZdJMjiAZ1C+Dq0n0aNhiH4Z7h1TX0qji5zZeXMzvMDM2ezJFiIywDGgW36P4d4ohtWnkcHGR2bnXNYkT+C822fiWh4LBkygSCc4IbcmDpJDd8epek7C6QsxIhtnASRa4kiW7yLawvV4XLGWT4uf8cnDLFqO3BaZU8IoTwvqnkBypQjATwgAhPCKE+VCAwlCKEkKDCeESQIIkG2sqAGE+VQ4rH06fpvA5bz3AXKocf0yaJFNsni73NHvKxLJGPLNRg5cGkNroje/IewLzrHbSr1tSY56eDdB5FQ4Paleh6LiByuPFpt6guHmVfGx16Lrk9LhLKsrs7pyDaq3xbr4tPuK0eC2lTq/u3hx4aOH2Tddo5Yy4ZzcGuSfKnyo8iYrdozQOVKE4cDoQfEIoSwBCeEUJ8qACE8IoShADCUIoSyoAYShFCeEAEJQjhKEAEJI4SQHzv8WqYd76bmODy4NyteCZiYLWkk7rbjzhFhQ9xzvFjF3WyntFph3pmA6BN78CunEbUfiK4exjn1S21TtNl1OCeraJvZvagEy6Ym17tmm2s2S5lBwMlld1Wq4SXElznAtbqbRImd5C+Q8cXdM91soG0nU3O6t7TdsVLBpDmkHNaQZjmJWh6HbUo0a81ScxloDJdc7yB6QuYiY1XDVxGGpHqHhzi8Br67XNe0B8GaVINDiJue1JOm8Kt2Ds51atDLAESXA5ckzqNZAiN/guNU1Jc2bavZnurbp4XBS2tRY1rQYAECzrR339qP8ATlH6XqP4L7XVj3aPB05ejO2E8LhG3KXF33Sl+nqP0j5FOrH1Q6cvQ7oXJiqxa9vZaYkgnNaQWnQ3tyVbtHpOWkChTFWQZlwZB3QDrvUVHpA5wmtSyHQZXNcI1F+Oq45csWqTOuPG07aNM+lETqQ08u0A63mqzaWA6xwJygNGptr7rKp210zrdYeoo03MDWBrn1MpkMaHS0cDIWYx236lRxFQvMSCLETyAMeornPKnBK9zccbU262NNitoUadpzkW7Nx97TyVTiNv1H2pjKOWvi438gqdmObN2OOmq6WbbaNKZ9S81o7bkowr3GXGPb4nf4roo4Brdy5v0/8A6ZS/WD/TK2nFGaZ39UhdQXF+sH+mUv0//pla1xM6WFX2aDuXK7CPYZaTa44juO7whTnbp/hH8+KE7aJ/yystwZdyzwHTnEUrVD1jeD5J8HjtecrQYPpZh60BxNI6HNdn3xp4gLD1NpTrTK53QTIa4dy5tROicj1lmEDQHMcHNcdW3BsYvp5KWF510fw9dz4oue3Qk2AHNw0PktYcfiRYjDEi16pmeYDRex0Xpw5oxVM45Mcpu0WXVjPmgTpNzFtwmxvErohVQx1Q6NpuMCctW0wJjsm1/WOK5htTEhzesZQDZvD35oBvlBbBPjvVxZYxbtlyY20qRegJ4XB+nKfGfFn48kY2uyJh3KIPvXfqw9Tz9KXodkJQq/8AT9Ln5t/9k36wU9wJ5dmfanVh6l6cvQsoShVv6eZBkObzIB96bE7Wa5pDWkyCD3G2rTI75R5YpchYpPsWcJQquhttjWw4OEQAACbAWu50lWlF+ZocJAIkTrCsZqXBJQcRQkiypLZk+eMTj6ra9OtZ7gGimC3ODA0LbTBMRcWCvsTSpYprq73vaXy/KMjiH3ziAc12tcfRAiL7lk+qfUdEZGsEvdYADMGF2sF1wIb3RrEVDEljgRmvBMWkaCx5T5r4vxRVM99I1uxui1at1lSi4hrW5WMcajS9jHHI8jKczRFmiSDvB1DCY44dzx+7Mhr2zdpDoGYC44nyVXspzm1rA9owb5WgG7RBFovbkr7F9Hm1HBznGRYxaRqJ7lFFz3XJW0bXCbMNekx4iHCbFpvEET5qUdFjx/p4RwWT+KH6XqSOFP0vUvSlKtyWja09hOaAJFuYUD+i8zLhczq3jm4LH/FD9L1IfiZ+kfJKZLRsqXRoNIcHi2l2RoRw5lS19h5hBe3j6TeBHvWHOEP0j5IThv5j5J8RbRrMZsWmxsl7d/zmb1RYirSa70mieM3iTutvVY/D/wAxXXsnCBxId2hpfgqrMvckdi2DePI/il8bbxHkfxVHdtV2Yy2XRbSCYU7K7ea4PK7OixKi3ZiWkxI8j+KduLYdHNPcCqrrgrDHU2MpsdFyYnuC0sjabI8aTSJevHLyP4p+uH5BVc3EtRUcU3KO4ceCx1mb6KO52LYIlwGvzTuUgqAiRp3FQ7Oayo/TkUQqtBIFoJ9q3LK1FMysabaJM3d5KTCVGOe1rnAZt5BjSb8BZRuxLeJ8FWV/lKkgmAYvBvvsufWkb6SR6D0Z2lhzUyNqNzODgA1jm3bJJLnW0BVs/YVL6QtHz+AIHtVZ0dwrW4FrmiC6oQ48mjshTPHM+a020yRqjopbIpsJLXgEiPTBt2Rp9kKPFbMY4guqNtp2wOB48guR9PmfNQOpcz5q2xSJj0fpa5xu/wAzhMb+ZUtPZzGtDRUbDQAO202FhclVzqXM+ajdRPPzVTZKR2O2HSn9428/5g3mTvTN2PTaZFVtp/zBv1tKrzRPE+aidQPE+au5Ni5GGaNKzB3PaOfFOaTI/fM+8zd481QOw54nzUTsOeJ81fiJsaOlSpCZqU3Hm8e5wVvg8bTIDWvpk6BrXA2Gm8nQLBDD3u4rZ9G8BTbSDm3cZBcZ3E2E6BdsWrUcstaS2hJFCS9h5TxTDV6TMERTotzNqNLagF2vgZC0ZYdMgQTFmm5Erh2ZXpdaGhjS50uAgtJkzNwAeO/Raf4OsO2pVq1GvuxhiG2l+8h3AtBA5DgqDZvRUU3mo9+Z3aywMsA8efdovl6ZShFnrTSbOXalWnSxhdUENcGuGUElztJM23D7oWkwWJbVpte0WcJE6xpdZDpk/wCXaL+izQTvPNafYR/Zqf1QusVUmHwdWIqhjS6JgEnuFyqrA9J6VWoGMBl0xIjQZjv4Lv2m75Kp9R/9KxPRj/Fs9LR+ot6HerJ00EjfFo4Kq2pt1lBwDwe0JECd8cVZFyyPS93ylOZ9Hd9ZWTpEXJo8Bjm1mB7RAMxNjYwjqugEwq/o879nZH82v1iuvEO7J7ir2HcrsNt1lUgNGvGPOJV9sX0vFYLYjx1zddRx5rebD9IfngsRdmmip2jh5zfWJ9ZVXiK3VtzOmBAtzWgx7Oye8+0qmxtEFt+I968zjcqO90iDBY1tQ9km2WZ5lafbVIOw7J3OJ/2lZvZlBodYROX2rV49s4dv1j/SVvTpjJGNVtMzVevkbJmLC3NR4PHCpZuawGvkurF0QW3ANxr4qHZ9EDQAW3BclD4bOjn8VF10cbDz3j2Lm2liRSL3OJgOItzcQF2bCHb8R7FDt+kIqSJGYf1FbcbjFGU6k2cWA2g2sSGF1gNbartoU4PiuPYNIBxgRZWjW9o949iw4aZUaUrRuNhv/wCnN/8AM7+lVu1OkDaDgHNJkSIjjC79iH/p3dW/4FZXpd6TCQfROhj5/cvRVyOd1E0mAxwqsDwIBmAdbGFJVdAlVvRt37O3x9qsauihUUmE6Ssqva0NcC6BeLSrWFidjPHX07HVurgd55LbgWW2qZhOyl29t5mFDS9riHFwGWNWjMn2RtduJYXsBADi3tRNgDPddUfwlfuqUgntv0cG/wCWeIKl6APBw74n95vcHG7G7wAs9ys0bws6OlDTVdT6t8tLgTaOycsrSOC822nUDMXU1B6x+jgPnDdC03Rk9D6nj4K8wO0qOFwxq16uVpJsTPonLFNgufSBMTrKqHGze73lYf4RscZpUyRlyFwBaCWk1DLg46TAFtwvuWtencjjZ6fR+EHAubPXhutnBwNjG4FJeBvwRaYgPj5zXDKTvg7+E8klPMS+xz6a9T3To/sDC4ei52Gucjsz8xJPZMlzZgExMQPUssdFYdHtoVmYcmuwNpuY9rKrqpLnFzQ2mxtBthu7XC5Kq69QgW9a3GScVSoJNPcq9pdH2V353h4MAWcALTuLeasMFRyU2sEw0ACdbLlM79frH8F0Yeo6Lwfb4ouTY+LZmaWkEhwLTBixEFVOC6O06NQPaHyJF3A+kI+iFYYis6YEAcd/nFlCyq4aEdxJd7pCOrCO4lVW0NjMruDnh1hAh0b54Lvc8xz9S4XOJ9Ign6xHqhJERLgcMKTAxoIDZiTOpJ1jmjriRHGyiovPGR3k+uE2IqEaEDmp2L3K6h0fp03B7Q6W3EundGkLS7D9IfngqPOdzhPfM+EK62A4lwlZRWNjW9g9596qalHNYq7xbOwe93vVOGlcXydewNDChpteY9q3vQ/Dh9ajImHF3kCZ/PFYdrbiDvG9el/B9hhIcDJDXSINpIAvvOpWk9mZa3RiulOyhSxVano0OzN+q7ttHgHKnw1FoaHNMgge4rUfCZhica8UyJcxpINwCG3kcYCz9fZRw+Sm5wMsD4b2YbmewA/d1XP7G9i36DOBxlLeOsHqCHamGD3va7QuJ1jRxR9CmgYylH8QexSYxnytTd2jfTUlaeyRFu2cGG2a2m6WzexvPPgijtHvHsUpZcQ7wkH1Jntue8exZu2aqkazYH/bncqw/pVdjdlMrEGoDawgkb53Kw6Of9uq8qrfYFzkcXROlwPbdbk6ZmKtD4DBtptytnKNJM6qarogw4vZ0jwPrClrUydPz5omWqKKl0eoscHNDgQQQcztRdW7NEOQfT/3N/FTUqUC/u91lVKyaaKnbGxKeJAbVaXBpzCCW3iN3Ip9l9HqeGaRTa5rXXgkm4EDXkuzENg3dlB5tbJ4S73J8NUcLNqS3eCWPH4hLFETgqav0QoVahqOpdtxJJzvFzG6eQV5VCqHZfnPGbfL2z/ZabJRZ1KJa0Aggide9ef/AAjR1lGQDLHXvIh87u9b3DOd1ZBcXCRAN4mTLXcOSw/wi0pNB1rdbIMwQOqNyOMx4qPdEMoykSBDxykHQW3Ap1XVnjMbeRkeYskudEo2WD2j1jqYJkNc1rSABZoDQOzqNNTz1mdDUuFk6O0KdJ7XZ+wI7LfmgAAb7iB5rv8A1tpujK1xHEwPUrinGKdkkZ/pIP2mrru0+oFtcC2KbPqt/pCxO0KtOrVc6/bJPHcBu5K6HSfK0AMmwi5PIblVlimw06O7pE39nqdw9oWe6KD9oduhj7/baurG7e61pYQADEz3rmoVXNdYxukC+thZYlnWq0iqOxrysd0ob8v9lntK6qu26obIIiBJN4K4cdV6xwc9smwMSLC49q1LPGS4IlTL/YQjD0/q+8qfGnsO+q72LLVC6wY/sDQTOXdEX/JXc3GPDSD2mkQfER3hZ8wuKFHHshnyrO//AIrebC9ILC0KjaYzhs5eEki0cdIVzhulQpAPDZ1seSsM0VyGrNXim/JeLves5tQxTn+YewqNvTLO2CGxrvGvOT7FwYzawqNLXNywZmZFp3hZ6sTZ37GqBzncg32ley/B9SigSRqbHjx/BeHbDqtplxJs7KBEk2J1JtvXvvQ7/CUo3tzeDjb1LetNbE7mP+FHCftLHl+QFliC1t+006i9vasZUbnqB7qrqjg3JdzD2JLosNJcT4ra/DIWllH6UugXAgRcndr615vsqqxrnEkRAAIM633rLlFLdmkzXdDLYyl/5AoemfZo1nX9Nun1wujog5pxdN2YANeHfmNPFc3wh5RQrtlrjmb2c2oFRpJsZ0utak0qKluzL9BKpdXqT/D4j+JyWvrt17x7FiOiWLGHqPe9kAsIGSXknPN5cQBF5MKHGdIsRUqkyWtklrW6AbgSNTzXNySFqj2Toof2CvyqMP8ASsL8IbWVTRDHNdArTlc0xOWAe/3KoodJ8Q/DVcMSG03gPe4iCSwggZpGsaQZhZZmILTebeufcrKerdEXFHrfwesjCkcKtQf0rVdXp3heN7E6VPoEGm4xIlurTprPjpdaOv8ACs5gk0qY0gS4k+Fud1iORcMtoo5AxpZlHZqk6jdXG7xXropa968Ubtuk7EOrFjZLi4gGpN3h5g543cOC3DfhWpyfkTrbt+3s6qqaQOr4QKQGFzETFSmdY4j3qo+DshzasACRT0IOheNy5uknTtmKpGkKJaJa4l5J9AzYMi3OVU9HelYwmYNptOYAGC8aEkRLncSrrVkdHp76a8+6QUQMTUt9HhvpwrVnwhNcO1SIcCD2XAgjfOaPyVn9rbbZXquqNZAIHpEyMrY3GFXljRDdYF04dn1af9AWL+Etk06J/mqDzaz8F34HpcxlENi4yi53NAb5a71RdINvsrhktEB06yJiCL8iFXljp2BkS2LFJXJxI5eQKS49R+hDOl5RsqDfPKFov1Hd/Gb90/im/Uh38Zn3T+K11oeprS/QpNn4406rXiOyZ7TWvHPsuBHqXR10QS+8XETc3J81a/qU4n98z7p/FI9CH/xmeTlHlxvuHFoqMJXdmBcbE6m9/wA7uamq4iNI1Gnrj/8Ad6taPQ97THWs5iHKar0PzEHrWDjIcQeevgsPJjvkvTm+z9ivbitSDMwb3APA7wFDjK4ytvGaIAIsRrbh/dXtDovl/wA9vMAG/mU+M6POe3J8YaGSDl6sco7UzuCyp475CxzfZmepUi0AtILZEaDwP5/t1Yer8plLbExugdmD77c1bM6LgD9+2xmcp3fa1UjujDTJ68TeDk0kgD527RR5YPuXo5PpfsUFRrWuAAOVw8tQVBiBlY4ReYm/ozY+xX7uiLSZOKuANKcRH2+/zXTU6K0Se1XdcC4Y3dY6v3qrJBdy+Xyr5X7GWw1YhhkaSBuNwI7whqYnMRHiOekz3exayl0Vot0rOI3gtZxjQk/kpm9DsPMirU46MAvfv3hVZsdjo5F8r9io2aA97WgmZ0N9NAvpfYdHLSY29mMF9bNGq8W2D0WojENeKz3uzB1wzXjYL3HBaayY9y6QknwYlFxe6PPPhjaBSpOiwNQE74IBAj7JXi2FrgHLx05ar374RNnMr4VoeXCHTLYkW5+C8iHRXDZv3lXwLB/xWck4J7moYpz/ALU3+xxUtsOpMdcgmNJnQ6lU2K229zpBj2njK1Nbo5hXCTUrfeZbXdl0UbuiGFuesrQJ30932Vzjkxrk6vw+ZfK/Yy79oENsbnf/AHUbscYE62g8t61P6oYaJ6yrfnT5/wAvJIdEMNft1jAnWnpb+Va6uMz5fL9L9jOUtsEagERB4+CD9Iy25LjPzoPrK0x6GYe/ylURGpYddPmqI9DKH8d/DRpTq4iLBkfEX7GTNQ8fDRCXyb/mFrXdCqMf4h33Gn/kmqdEKZicSbW/dgW1+lfVbWbH6l8vl+l+xlusLfEfnxSqYgkRPjv81qx0KpEWxB3fMHh87mgPQanH+J82f/SdbH6jy+X6X7GbwdVwuCIEzv8AUpmYjtZoETxi3dKvT0MYRAxDREknIQTv+nFtLID0MaLfGWx9Q/8Asjy433NeUzfQ/ZnDXxQAzRebTfde+46FclTaRc2NP7fkru21sZzGMyP60XJhpblAAiblVP6Nq/QKR0NXZPLZltofsw6uOJ0sOC5uvKaowtMOBB4FBK6pI4NNOmH1x4pIEytEPR6GCqOeGtZUJM/NjQE79JF/JDjMHUpmOrfAJbMQM3KTe4P3Vf1cMXSZed9y7UGQbHcmcakAdY6AREzPEdoydy+d8B9NfqPiF8xnA4EDKSZvYRE6DWCQpBwkgnKBrBzb50HjC0ralSxnfNpieOn5hM8GCOzO45WQ28wJGnmpUTf9T8R9X8GRxO0mtAAEk+lEyy9xrfQHuIXfSxLMgBFOT2iXlzSBAOU3i/KTJV25ji25bMgkhjGnWYMCInl70oIc7TtRILGxaIIJE6wdVbiZ/qPiO7/goPjgn0WWBbEu7VomJBHETbwsnobWZmHYY+YGU54OVsGTmEekD4cFcmmy4LBDgZaGxqSZkAHeoKeFpNt1AsQW6nkZl2+N6fCF+o5uHTOOltFlvkmnsSW9okm7Q4kGASYNuGgU9HG02tzuoU6gBDSQ52kkEODTp/MORnSe2nWYA4Bg3nT0ZGWATMWuhbiWb2tdDcsloJi2pi+5VOJl+OyyVOjiZtCm6G9SzM94h/aIILQAyM19M0zPa5Qlh9oNdUGTDteZzGnD80W7BAI3DcPnKcvpxAZTAkujqyI5aREKSniQ0hzQ0OEQWsbIgQBZsm3NW4/iC8fkXKRzYjGta2eoptj0nS6PlCcoEmRE6a9m8wUWM2tQbTcBRY0gtbALnEOJLyXCbdkgcOz4KR9Z8EGq+DDjZgnlEWF+Cmq44uAa5wdrfIybxEEi0RY8kuP4jPnZ3dIgobeFGq0imGuhjctxJMuDxJMj0Qf7rR4P4R3sfJDT1jnBrd8g5S0RoB2T4kSqV+1myJAc4MDO1lOZu+RcXjdC52VKBaAKbYBJBgEgnQ5vSBFuchNdcMxLxLl/dFP9jRYnpnTq4Kp1oBc+o1uXK6KeYNzZiQYHpR9ZoWedjcPUzllAaVRTygnLDwWgh0EyLH6/Gykq49jiS1rJcGtccoIgRHZJI0AGiKpimOgPY0wXEdloHa4BukayN/BV5E+f9Ejn0vaKINo1qIpdY3DloJDWEstLmEtOaJBEO8fFGMRRNOqSym0tNJlMQ0taaj4LXEtkGA6Zicumi7KeOAMBkt1ygGB3X3KF1dga5uWzvTBAM2hszMxpBU1x/Ea8zL0XsR49tKn1ZDczvi4c5sQDUh57BLQXGWzA46rho1esY806DuszAFmWYYANRE2IJPffQqx6+kWw6mC0aDICBpBBJlptuR/HXNblLS7U9rtGeJJU1o0vGZF6FXUxpe3OKPZdM5Q4wQMsmxsD2p0HJdFCga9RwZRa4ssQ1xiXOiQdLF2bUWb5z/Hy2TkNxBEAg777ydb8zxTU9omCGtAFrQG3GhgbxGqjnEq8dlSpUc76WhNCLtp5Ig5mlpedIcDytB5KOnhi+o5opNJgkMLhJFyTBfqBuMGzV21MUXRYiDJItNwbxrpvUlXFvcILAeWt+I4Hmo5x+/8AAXjsqVIpa73y5nUAOYAHt0MAHtwdZtpwB3qP4nVMxSPo52gWLgZnU2iR5q5FapexuMvpO0+9Y89bo6eIcQGkQNIkiJG6DITVH0Kv1DxHaX8IpG7OqFrnNY90OaAIMmbyAbwOKEYIubIa8gkwYtEW5iCDPAK9Y4hsA2GgzExJmxN/WmBfc5tbHtboi862RuP3Hn/EP5iiqYV8iKVTtFomCbfOi14v4BEdhV+sDHMgXl4IItGW4491pV51Tr9uJuRxPNMcO4n0j5j8LJqiuxmXjPES+dlPtPoRTr1QetyANGYBpeSXEkRcDT87lQ7T6BOa75Gq2o285x1ZBHiZ/sts/Cnj5lAcFx8oJXRZ5JUkeWWqTuW7PPP1NxP0Wn7QSXoZwg3ZR4FJXzEyaCxY93Ax9RyMZj83/a7RJJY0GdTJA2p9EkfUch6qpuYb8Q7f7EySaDWpkgw9Qj0fCHSEvi7+B8kkk0DWPkItlt9Un870/UkCzD/u9chJJXQNbIvip3s8mzHmEz8CSfQMb5Zu1iALJJJpGphu2aTqDG4ZXe5Q1dnRdrDz7BEcUklNAsD9Hk6gkW+a72ead2z/AOW3Nk/3SSU0CxHZDDfK77pGvcoH7HnQO8Wu8UkldIslGzTPonvyEexqIbOP0XEcmu3pJJpFjnBOmzH+RSbgjqWOkfyn8O5JJTQWyV2HJbGV0/VJkfd96i+KvEQH6fR/+U6SaBqEMI/g7waR6iExwDzufv8Amu/BJJNJLYw2a+BZ33XexC3ZjhqHH7JCSSaDNiOzn/RdzsUNTZzuD53dk37ykkmgEB2ZUn0T9w+2ExwNUWh33T+CZJXSBfE6v0XeDXe5MaNSNH/dckkmgtguwdT+f7jh7kTMO8A+kfsOHsCSSaBY3xepwf8Acd+CdJJNBD//2Q=="/>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AutoShape 6" descr="data:image/jpeg;base64,/9j/4AAQSkZJRgABAQAAAQABAAD/2wCEAAkGBhQSEBUUEhQWFRUVGBQVFBQWGBUUFxYVFBUXFBQYFxUYHCYeGBojHRgXIC8gIycpLCwsFx4xNTAqNSYrLCkBCQoKDgwOGg8PGiwkHyQsKSksLCwpLCksLCwsLCksKSwsKSwsLCwsLCwsLCwsLCwsKSwsLCwsLCwsLCwsKSwsKf/AABEIALgBEwMBIgACEQEDEQH/xAAcAAABBQEBAQAAAAAAAAAAAAACAAEDBQYEBwj/xABHEAABAwIDBAYECggFBQEAAAABAAIRAyEEEjEFQVFhBhMicYGRMqGxwQcUI0JScoKS0fAVFiQzU2Ky4TRDY6LCJTVz0uLx/8QAGQEBAQEBAQEAAAAAAAAAAAAAAAECAwQF/8QALhEAAgIBAwIEBQMFAAAAAAAAAAECEQMSITETQQQUUZEiQlJh8AWBoRUycbHh/9oADAMBAAIRAxEAPwC9yp8qkCeF90+RRGAnhHlT5UJRGAnhHlTwoUBOEcJQgBCdPCeEAIRJQnhANCeE8J0A0JQnhPCAGE+VPCeEKDCeE8JIBsqUIoShANCUIoShQDQlCKE8IAIShHCUIAMqUI4TwgAhKEcJQhQIShSJQoCOElIkgOKEoTSImRGs8k1Ko1wlpDhxBBHmFq0ZDhJV22NstoMzek4xlaCN8wTf0barq2djW1qYezQ+pY6kdWm9y6XVk8JQjyp8q2QCE8IsqfKgAhPCMNT5UAEJ4R5U+VARwnhHlSDUsAwlCPKllQoEJ4RQhoPDmtc24cA4dxEhSwINTwjypZUAEJ4RQnhABCeEUJ4QAwlCKE8KACEoR5UoQAQnhHCUIAIShHCUIUCEoRwlCAGEk8JIDydzcSBFMPfTeXsIgDNlEvaW/OcBMk8CNyGpiXuLctRrAGmQQ7tdme05upj371TO2jUrYkxTJc4y0Q5r4MAgahrYnlB36KfFhlAEOLhWY4tdTIG+8lws7eJbFoXw5Q7x/wCfn7nuX3NRSe002GtXdLTLGtbmaQ0ySGxN5i0ejBsF2bI2xTbioLG02ENpscyzS43lwERwuLQeaxnVuJAJvYEdWWGm7c2JlzfxB1Vng9pdW9gcHTmBILXNBuD2Tqe6BEmyys04Pjj9y6E0eoZU+VKm6QDESAY4SjC+/dnzwcqfKnToAcqfKiToAYShEnUAEJQjhOgAhPCKE8IDkxZIAIkgHtNAmQbfkLoDfYNddEcI3tv5exc9NT1HRzuGmuCKEoUkJQuhzAhKEUJ4QAQnhFCUIAUoRQlCAFKEcJQgBhKEcJQoAIShHlSyoUCEoR5UsqADKkjhOlg+dKmNeXgzzkkhxgfOcO1f88VY7Mo0W12CG1Gg5jUhxg29IT2m2j7W/Q1bnh8ANywMpMmNdXOJ1vHgF00auSQ0sIMteQA4ZdJMjiAZ1C+Dq0n0aNhiH4Z7h1TX0qji5zZeXMzvMDM2ezJFiIywDGgW36P4d4ohtWnkcHGR2bnXNYkT+C822fiWh4LBkygSCc4IbcmDpJDd8epek7C6QsxIhtnASRa4kiW7yLawvV4XLGWT4uf8cnDLFqO3BaZU8IoTwvqnkBypQjATwgAhPCKE+VCAwlCKEkKDCeESQIIkG2sqAGE+VQ4rH06fpvA5bz3AXKocf0yaJFNsni73NHvKxLJGPLNRg5cGkNroje/IewLzrHbSr1tSY56eDdB5FQ4Paleh6LiByuPFpt6guHmVfGx16Lrk9LhLKsrs7pyDaq3xbr4tPuK0eC2lTq/u3hx4aOH2Tddo5Yy4ZzcGuSfKnyo8iYrdozQOVKE4cDoQfEIoSwBCeEUJ8qACE8IoShADCUIoSyoAYShFCeEAEJQjhKEAEJI4SQHzv8WqYd76bmODy4NyteCZiYLWkk7rbjzhFhQ9xzvFjF3WyntFph3pmA6BN78CunEbUfiK4exjn1S21TtNl1OCeraJvZvagEy6Ym17tmm2s2S5lBwMlld1Wq4SXElznAtbqbRImd5C+Q8cXdM91soG0nU3O6t7TdsVLBpDmkHNaQZjmJWh6HbUo0a81ScxloDJdc7yB6QuYiY1XDVxGGpHqHhzi8Br67XNe0B8GaVINDiJue1JOm8Kt2Ds51atDLAESXA5ckzqNZAiN/guNU1Jc2bavZnurbp4XBS2tRY1rQYAECzrR339qP8ATlH6XqP4L7XVj3aPB05ejO2E8LhG3KXF33Sl+nqP0j5FOrH1Q6cvQ7oXJiqxa9vZaYkgnNaQWnQ3tyVbtHpOWkChTFWQZlwZB3QDrvUVHpA5wmtSyHQZXNcI1F+Oq45csWqTOuPG07aNM+lETqQ08u0A63mqzaWA6xwJygNGptr7rKp210zrdYeoo03MDWBrn1MpkMaHS0cDIWYx236lRxFQvMSCLETyAMeornPKnBK9zccbU262NNitoUadpzkW7Nx97TyVTiNv1H2pjKOWvi438gqdmObN2OOmq6WbbaNKZ9S81o7bkowr3GXGPb4nf4roo4Brdy5v0/8A6ZS/WD/TK2nFGaZ39UhdQXF+sH+mUv0//pla1xM6WFX2aDuXK7CPYZaTa44juO7whTnbp/hH8+KE7aJ/yystwZdyzwHTnEUrVD1jeD5J8HjtecrQYPpZh60BxNI6HNdn3xp4gLD1NpTrTK53QTIa4dy5tROicj1lmEDQHMcHNcdW3BsYvp5KWF510fw9dz4oue3Qk2AHNw0PktYcfiRYjDEi16pmeYDRex0Xpw5oxVM45Mcpu0WXVjPmgTpNzFtwmxvErohVQx1Q6NpuMCctW0wJjsm1/WOK5htTEhzesZQDZvD35oBvlBbBPjvVxZYxbtlyY20qRegJ4XB+nKfGfFn48kY2uyJh3KIPvXfqw9Tz9KXodkJQq/8AT9Ln5t/9k36wU9wJ5dmfanVh6l6cvQsoShVv6eZBkObzIB96bE7Wa5pDWkyCD3G2rTI75R5YpchYpPsWcJQquhttjWw4OEQAACbAWu50lWlF+ZocJAIkTrCsZqXBJQcRQkiypLZk+eMTj6ra9OtZ7gGimC3ODA0LbTBMRcWCvsTSpYprq73vaXy/KMjiH3ziAc12tcfRAiL7lk+qfUdEZGsEvdYADMGF2sF1wIb3RrEVDEljgRmvBMWkaCx5T5r4vxRVM99I1uxui1at1lSi4hrW5WMcajS9jHHI8jKczRFmiSDvB1DCY44dzx+7Mhr2zdpDoGYC44nyVXspzm1rA9owb5WgG7RBFovbkr7F9Hm1HBznGRYxaRqJ7lFFz3XJW0bXCbMNekx4iHCbFpvEET5qUdFjx/p4RwWT+KH6XqSOFP0vUvSlKtyWja09hOaAJFuYUD+i8zLhczq3jm4LH/FD9L1IfiZ+kfJKZLRsqXRoNIcHi2l2RoRw5lS19h5hBe3j6TeBHvWHOEP0j5IThv5j5J8RbRrMZsWmxsl7d/zmb1RYirSa70mieM3iTutvVY/D/wAxXXsnCBxId2hpfgqrMvckdi2DePI/il8bbxHkfxVHdtV2Yy2XRbSCYU7K7ea4PK7OixKi3ZiWkxI8j+KduLYdHNPcCqrrgrDHU2MpsdFyYnuC0sjabI8aTSJevHLyP4p+uH5BVc3EtRUcU3KO4ceCx1mb6KO52LYIlwGvzTuUgqAiRp3FQ7Oayo/TkUQqtBIFoJ9q3LK1FMysabaJM3d5KTCVGOe1rnAZt5BjSb8BZRuxLeJ8FWV/lKkgmAYvBvvsufWkb6SR6D0Z2lhzUyNqNzODgA1jm3bJJLnW0BVs/YVL6QtHz+AIHtVZ0dwrW4FrmiC6oQ48mjshTPHM+a020yRqjopbIpsJLXgEiPTBt2Rp9kKPFbMY4guqNtp2wOB48guR9PmfNQOpcz5q2xSJj0fpa5xu/wAzhMb+ZUtPZzGtDRUbDQAO202FhclVzqXM+ajdRPPzVTZKR2O2HSn9428/5g3mTvTN2PTaZFVtp/zBv1tKrzRPE+aidQPE+au5Ni5GGaNKzB3PaOfFOaTI/fM+8zd481QOw54nzUTsOeJ81fiJsaOlSpCZqU3Hm8e5wVvg8bTIDWvpk6BrXA2Gm8nQLBDD3u4rZ9G8BTbSDm3cZBcZ3E2E6BdsWrUcstaS2hJFCS9h5TxTDV6TMERTotzNqNLagF2vgZC0ZYdMgQTFmm5Erh2ZXpdaGhjS50uAgtJkzNwAeO/Raf4OsO2pVq1GvuxhiG2l+8h3AtBA5DgqDZvRUU3mo9+Z3aywMsA8efdovl6ZShFnrTSbOXalWnSxhdUENcGuGUElztJM23D7oWkwWJbVpte0WcJE6xpdZDpk/wCXaL+izQTvPNafYR/Zqf1QusVUmHwdWIqhjS6JgEnuFyqrA9J6VWoGMBl0xIjQZjv4Lv2m75Kp9R/9KxPRj/Fs9LR+ot6HerJ00EjfFo4Kq2pt1lBwDwe0JECd8cVZFyyPS93ylOZ9Hd9ZWTpEXJo8Bjm1mB7RAMxNjYwjqugEwq/o879nZH82v1iuvEO7J7ir2HcrsNt1lUgNGvGPOJV9sX0vFYLYjx1zddRx5rebD9IfngsRdmmip2jh5zfWJ9ZVXiK3VtzOmBAtzWgx7Oye8+0qmxtEFt+I968zjcqO90iDBY1tQ9km2WZ5lafbVIOw7J3OJ/2lZvZlBodYROX2rV49s4dv1j/SVvTpjJGNVtMzVevkbJmLC3NR4PHCpZuawGvkurF0QW3ANxr4qHZ9EDQAW3BclD4bOjn8VF10cbDz3j2Lm2liRSL3OJgOItzcQF2bCHb8R7FDt+kIqSJGYf1FbcbjFGU6k2cWA2g2sSGF1gNbartoU4PiuPYNIBxgRZWjW9o949iw4aZUaUrRuNhv/wCnN/8AM7+lVu1OkDaDgHNJkSIjjC79iH/p3dW/4FZXpd6TCQfROhj5/cvRVyOd1E0mAxwqsDwIBmAdbGFJVdAlVvRt37O3x9qsauihUUmE6Ssqva0NcC6BeLSrWFidjPHX07HVurgd55LbgWW2qZhOyl29t5mFDS9riHFwGWNWjMn2RtduJYXsBADi3tRNgDPddUfwlfuqUgntv0cG/wCWeIKl6APBw74n95vcHG7G7wAs9ys0bws6OlDTVdT6t8tLgTaOycsrSOC822nUDMXU1B6x+jgPnDdC03Rk9D6nj4K8wO0qOFwxq16uVpJsTPonLFNgufSBMTrKqHGze73lYf4RscZpUyRlyFwBaCWk1DLg46TAFtwvuWtencjjZ6fR+EHAubPXhutnBwNjG4FJeBvwRaYgPj5zXDKTvg7+E8klPMS+xz6a9T3To/sDC4ei52Gucjsz8xJPZMlzZgExMQPUssdFYdHtoVmYcmuwNpuY9rKrqpLnFzQ2mxtBthu7XC5Kq69QgW9a3GScVSoJNPcq9pdH2V353h4MAWcALTuLeasMFRyU2sEw0ACdbLlM79frH8F0Yeo6Lwfb4ouTY+LZmaWkEhwLTBixEFVOC6O06NQPaHyJF3A+kI+iFYYis6YEAcd/nFlCyq4aEdxJd7pCOrCO4lVW0NjMruDnh1hAh0b54Lvc8xz9S4XOJ9Ign6xHqhJERLgcMKTAxoIDZiTOpJ1jmjriRHGyiovPGR3k+uE2IqEaEDmp2L3K6h0fp03B7Q6W3EundGkLS7D9IfngqPOdzhPfM+EK62A4lwlZRWNjW9g9596qalHNYq7xbOwe93vVOGlcXydewNDChpteY9q3vQ/Dh9ajImHF3kCZ/PFYdrbiDvG9el/B9hhIcDJDXSINpIAvvOpWk9mZa3RiulOyhSxVano0OzN+q7ttHgHKnw1FoaHNMgge4rUfCZhica8UyJcxpINwCG3kcYCz9fZRw+Sm5wMsD4b2YbmewA/d1XP7G9i36DOBxlLeOsHqCHamGD3va7QuJ1jRxR9CmgYylH8QexSYxnytTd2jfTUlaeyRFu2cGG2a2m6WzexvPPgijtHvHsUpZcQ7wkH1Jntue8exZu2aqkazYH/bncqw/pVdjdlMrEGoDawgkb53Kw6Of9uq8qrfYFzkcXROlwPbdbk6ZmKtD4DBtptytnKNJM6qarogw4vZ0jwPrClrUydPz5omWqKKl0eoscHNDgQQQcztRdW7NEOQfT/3N/FTUqUC/u91lVKyaaKnbGxKeJAbVaXBpzCCW3iN3Ip9l9HqeGaRTa5rXXgkm4EDXkuzENg3dlB5tbJ4S73J8NUcLNqS3eCWPH4hLFETgqav0QoVahqOpdtxJJzvFzG6eQV5VCqHZfnPGbfL2z/ZabJRZ1KJa0Aggide9ef/AAjR1lGQDLHXvIh87u9b3DOd1ZBcXCRAN4mTLXcOSw/wi0pNB1rdbIMwQOqNyOMx4qPdEMoykSBDxykHQW3Ap1XVnjMbeRkeYskudEo2WD2j1jqYJkNc1rSABZoDQOzqNNTz1mdDUuFk6O0KdJ7XZ+wI7LfmgAAb7iB5rv8A1tpujK1xHEwPUrinGKdkkZ/pIP2mrru0+oFtcC2KbPqt/pCxO0KtOrVc6/bJPHcBu5K6HSfK0AMmwi5PIblVlimw06O7pE39nqdw9oWe6KD9oduhj7/baurG7e61pYQADEz3rmoVXNdYxukC+thZYlnWq0iqOxrysd0ob8v9lntK6qu26obIIiBJN4K4cdV6xwc9smwMSLC49q1LPGS4IlTL/YQjD0/q+8qfGnsO+q72LLVC6wY/sDQTOXdEX/JXc3GPDSD2mkQfER3hZ8wuKFHHshnyrO//AIrebC9ILC0KjaYzhs5eEki0cdIVzhulQpAPDZ1seSsM0VyGrNXim/JeLves5tQxTn+YewqNvTLO2CGxrvGvOT7FwYzawqNLXNywZmZFp3hZ6sTZ37GqBzncg32ley/B9SigSRqbHjx/BeHbDqtplxJs7KBEk2J1JtvXvvQ7/CUo3tzeDjb1LetNbE7mP+FHCftLHl+QFliC1t+006i9vasZUbnqB7qrqjg3JdzD2JLosNJcT4ra/DIWllH6UugXAgRcndr615vsqqxrnEkRAAIM633rLlFLdmkzXdDLYyl/5AoemfZo1nX9Nun1wujog5pxdN2YANeHfmNPFc3wh5RQrtlrjmb2c2oFRpJsZ0utak0qKluzL9BKpdXqT/D4j+JyWvrt17x7FiOiWLGHqPe9kAsIGSXknPN5cQBF5MKHGdIsRUqkyWtklrW6AbgSNTzXNySFqj2Toof2CvyqMP8ASsL8IbWVTRDHNdArTlc0xOWAe/3KoodJ8Q/DVcMSG03gPe4iCSwggZpGsaQZhZZmILTebeufcrKerdEXFHrfwesjCkcKtQf0rVdXp3heN7E6VPoEGm4xIlurTprPjpdaOv8ACs5gk0qY0gS4k+Fud1iORcMtoo5AxpZlHZqk6jdXG7xXropa968Ubtuk7EOrFjZLi4gGpN3h5g543cOC3DfhWpyfkTrbt+3s6qqaQOr4QKQGFzETFSmdY4j3qo+DshzasACRT0IOheNy5uknTtmKpGkKJaJa4l5J9AzYMi3OVU9HelYwmYNptOYAGC8aEkRLncSrrVkdHp76a8+6QUQMTUt9HhvpwrVnwhNcO1SIcCD2XAgjfOaPyVn9rbbZXquqNZAIHpEyMrY3GFXljRDdYF04dn1af9AWL+Etk06J/mqDzaz8F34HpcxlENi4yi53NAb5a71RdINvsrhktEB06yJiCL8iFXljp2BkS2LFJXJxI5eQKS49R+hDOl5RsqDfPKFov1Hd/Gb90/im/Uh38Zn3T+K11oeprS/QpNn4406rXiOyZ7TWvHPsuBHqXR10QS+8XETc3J81a/qU4n98z7p/FI9CH/xmeTlHlxvuHFoqMJXdmBcbE6m9/wA7uamq4iNI1Gnrj/8Ad6taPQ97THWs5iHKar0PzEHrWDjIcQeevgsPJjvkvTm+z9ivbitSDMwb3APA7wFDjK4ytvGaIAIsRrbh/dXtDovl/wA9vMAG/mU+M6POe3J8YaGSDl6sco7UzuCyp475CxzfZmepUi0AtILZEaDwP5/t1Yer8plLbExugdmD77c1bM6LgD9+2xmcp3fa1UjujDTJ68TeDk0kgD527RR5YPuXo5PpfsUFRrWuAAOVw8tQVBiBlY4ReYm/ozY+xX7uiLSZOKuANKcRH2+/zXTU6K0Se1XdcC4Y3dY6v3qrJBdy+Xyr5X7GWw1YhhkaSBuNwI7whqYnMRHiOekz3exayl0Vot0rOI3gtZxjQk/kpm9DsPMirU46MAvfv3hVZsdjo5F8r9io2aA97WgmZ0N9NAvpfYdHLSY29mMF9bNGq8W2D0WojENeKz3uzB1wzXjYL3HBaayY9y6QknwYlFxe6PPPhjaBSpOiwNQE74IBAj7JXi2FrgHLx05ar374RNnMr4VoeXCHTLYkW5+C8iHRXDZv3lXwLB/xWck4J7moYpz/ALU3+xxUtsOpMdcgmNJnQ6lU2K229zpBj2njK1Nbo5hXCTUrfeZbXdl0UbuiGFuesrQJ30932Vzjkxrk6vw+ZfK/Yy79oENsbnf/AHUbscYE62g8t61P6oYaJ6yrfnT5/wAvJIdEMNft1jAnWnpb+Va6uMz5fL9L9jOUtsEagERB4+CD9Iy25LjPzoPrK0x6GYe/ylURGpYddPmqI9DKH8d/DRpTq4iLBkfEX7GTNQ8fDRCXyb/mFrXdCqMf4h33Gn/kmqdEKZicSbW/dgW1+lfVbWbH6l8vl+l+xlusLfEfnxSqYgkRPjv81qx0KpEWxB3fMHh87mgPQanH+J82f/SdbH6jy+X6X7GbwdVwuCIEzv8AUpmYjtZoETxi3dKvT0MYRAxDREknIQTv+nFtLID0MaLfGWx9Q/8Asjy433NeUzfQ/ZnDXxQAzRebTfde+46FclTaRc2NP7fkru21sZzGMyP60XJhpblAAiblVP6Nq/QKR0NXZPLZltofsw6uOJ0sOC5uvKaowtMOBB4FBK6pI4NNOmH1x4pIEytEPR6GCqOeGtZUJM/NjQE79JF/JDjMHUpmOrfAJbMQM3KTe4P3Vf1cMXSZed9y7UGQbHcmcakAdY6AREzPEdoydy+d8B9NfqPiF8xnA4EDKSZvYRE6DWCQpBwkgnKBrBzb50HjC0ralSxnfNpieOn5hM8GCOzO45WQ28wJGnmpUTf9T8R9X8GRxO0mtAAEk+lEyy9xrfQHuIXfSxLMgBFOT2iXlzSBAOU3i/KTJV25ji25bMgkhjGnWYMCInl70oIc7TtRILGxaIIJE6wdVbiZ/qPiO7/goPjgn0WWBbEu7VomJBHETbwsnobWZmHYY+YGU54OVsGTmEekD4cFcmmy4LBDgZaGxqSZkAHeoKeFpNt1AsQW6nkZl2+N6fCF+o5uHTOOltFlvkmnsSW9okm7Q4kGASYNuGgU9HG02tzuoU6gBDSQ52kkEODTp/MORnSe2nWYA4Bg3nT0ZGWATMWuhbiWb2tdDcsloJi2pi+5VOJl+OyyVOjiZtCm6G9SzM94h/aIILQAyM19M0zPa5Qlh9oNdUGTDteZzGnD80W7BAI3DcPnKcvpxAZTAkujqyI5aREKSniQ0hzQ0OEQWsbIgQBZsm3NW4/iC8fkXKRzYjGta2eoptj0nS6PlCcoEmRE6a9m8wUWM2tQbTcBRY0gtbALnEOJLyXCbdkgcOz4KR9Z8EGq+DDjZgnlEWF+Cmq44uAa5wdrfIybxEEi0RY8kuP4jPnZ3dIgobeFGq0imGuhjctxJMuDxJMj0Qf7rR4P4R3sfJDT1jnBrd8g5S0RoB2T4kSqV+1myJAc4MDO1lOZu+RcXjdC52VKBaAKbYBJBgEgnQ5vSBFuchNdcMxLxLl/dFP9jRYnpnTq4Kp1oBc+o1uXK6KeYNzZiQYHpR9ZoWedjcPUzllAaVRTygnLDwWgh0EyLH6/Gykq49jiS1rJcGtccoIgRHZJI0AGiKpimOgPY0wXEdloHa4BukayN/BV5E+f9Ejn0vaKINo1qIpdY3DloJDWEstLmEtOaJBEO8fFGMRRNOqSym0tNJlMQ0taaj4LXEtkGA6Zicumi7KeOAMBkt1ygGB3X3KF1dga5uWzvTBAM2hszMxpBU1x/Ea8zL0XsR49tKn1ZDczvi4c5sQDUh57BLQXGWzA46rho1esY806DuszAFmWYYANRE2IJPffQqx6+kWw6mC0aDICBpBBJlptuR/HXNblLS7U9rtGeJJU1o0vGZF6FXUxpe3OKPZdM5Q4wQMsmxsD2p0HJdFCga9RwZRa4ssQ1xiXOiQdLF2bUWb5z/Hy2TkNxBEAg777ydb8zxTU9omCGtAFrQG3GhgbxGqjnEq8dlSpUc76WhNCLtp5Ig5mlpedIcDytB5KOnhi+o5opNJgkMLhJFyTBfqBuMGzV21MUXRYiDJItNwbxrpvUlXFvcILAeWt+I4Hmo5x+/8AAXjsqVIpa73y5nUAOYAHt0MAHtwdZtpwB3qP4nVMxSPo52gWLgZnU2iR5q5FapexuMvpO0+9Y89bo6eIcQGkQNIkiJG6DITVH0Kv1DxHaX8IpG7OqFrnNY90OaAIMmbyAbwOKEYIubIa8gkwYtEW5iCDPAK9Y4hsA2GgzExJmxN/WmBfc5tbHtboi862RuP3Hn/EP5iiqYV8iKVTtFomCbfOi14v4BEdhV+sDHMgXl4IItGW4491pV51Tr9uJuRxPNMcO4n0j5j8LJqiuxmXjPES+dlPtPoRTr1QetyANGYBpeSXEkRcDT87lQ7T6BOa75Gq2o285x1ZBHiZ/sts/Cnj5lAcFx8oJXRZ5JUkeWWqTuW7PPP1NxP0Wn7QSXoZwg3ZR4FJXzEyaCxY93Ax9RyMZj83/a7RJJY0GdTJA2p9EkfUch6qpuYb8Q7f7EySaDWpkgw9Qj0fCHSEvi7+B8kkk0DWPkItlt9Un870/UkCzD/u9chJJXQNbIvip3s8mzHmEz8CSfQMb5Zu1iALJJJpGphu2aTqDG4ZXe5Q1dnRdrDz7BEcUklNAsD9Hk6gkW+a72ead2z/AOW3Nk/3SSU0CxHZDDfK77pGvcoH7HnQO8Wu8UkldIslGzTPonvyEexqIbOP0XEcmu3pJJpFjnBOmzH+RSbgjqWOkfyn8O5JJTQWyV2HJbGV0/VJkfd96i+KvEQH6fR/+U6SaBqEMI/g7waR6iExwDzufv8Amu/BJJNJLYw2a+BZ33XexC3ZjhqHH7JCSSaDNiOzn/RdzsUNTZzuD53dk37ykkmgEB2ZUn0T9w+2ExwNUWh33T+CZJXSBfE6v0XeDXe5MaNSNH/dckkmgtguwdT+f7jh7kTMO8A+kfsOHsCSSaBY3xepwf8Acd+CdJJNBD//2Q=="/>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AutoShape 8" descr="data:image/jpeg;base64,/9j/4AAQSkZJRgABAQAAAQABAAD/2wCEAAkGBxQTEhQUExQUFhUWGBUYGBUVGBYYGBgXGBoXGBcXFxgaHSggGBolHBgWITEhJSkrLi4uGB8zODMsNygtLiwBCgoKDg0OGxAQGzQkICQsLCwsLCwtNCwsLCwsLCwsLCwsLCwsLCwsLCwsLCwsLCwsLCwsLCwsLCwsLCwsLCwsLP/AABEIAKwBJQMBIgACEQEDEQH/xAAbAAAABwEAAAAAAAAAAAAAAAAAAQIDBAUGB//EAEcQAAEDAgMFBQQGBgkDBQAAAAEAAhEDIQQSMQUGQVFhEyJxgZEyQqGxB1JyksHRFCNTYuHwFRYzNENzstLxJKLiJVRjgsL/xAAZAQADAQEBAAAAAAAAAAAAAAAAAQIDBAX/xAAwEQACAgECBAUCBAcAAAAAAAAAAQIRAxIhBBQxURMiMkFSQmEVcZGxBSMzU6HR8P/aAAwDAQACEQMRAD8A57s2rleDAOU6+BiJ5W8FuGGQDBE89VhaNED2QXTPcEm0XaImR5rb7PqZmA5HMi0OEaW05KeBfmZnxC2Q5lQhLhFC9Q5BMIJUIQgQmEUJcIQmA3CLKnIRQgBMIQlQhCAEwhCVCEIATCEJUIQgBMIQlQjhACYQhKhCEgChCEaOEAEgjhHCAChHCMBHCABCMBHCMBIAgEoBGGo8qACASoRwjhIYQCUAgAlAIGFCEJcIQkAiEEuEaAOV7MxDWQ7MSQZyGDp7P4/DRavCbyMyjte648QDB/I3CwmGcSYi4vmGk8JPLWymvrwIuQZBb/IuNPgvIjOeOXlO5xUludCbjaR99vmY18fEJ6q4NBLiABqToufUsRVNJjnRlacodYC8ukmcswfPRTHbTrOY17nAgOIa10A90TOWBaHAeq61xUkvMjF4V7M2oE3CPKsaNp1Wkw/uAg2EWMWABnXitHh8Q99J2YtBIdEQSNRcER4az1WuLiVN1RnPE4k2EIVHujinPa8HRpAAvPKb8DE+tgr8hbY8muNkTjpdCIRQlkIlZAmEUJSEIATCEJSEIATCEJUIQgBKOEqEIQA27Nwgib8+l+Gp8UqE+1vccf3mfJ6bhTG7ZcmmlSEQjhLhABUQJASgEoBGAgBOVKDUcI0hhAJQCCNAAQQRoAEJUIkaQBgIwgEYQAYCOEAjhIYkhBKhBAzn23dnupFradIdm3Wr2bGk3AguB70+A15BL/oLEOAcGDKADwDjMGWkX/45qAd6HuY9hMl+pu+OcA6WJ/gUeH3wrUmlhhwAc1sZe7axnUkcrcV58owlO2dS1JbELH7RfLyYfnmmc2V3dF2wPddrwHEcDEahjnCn2eaGSXQYBnLEW1sOI1TNenmaHgiS6MmpFtXOEC8WEfJRQ0GSSJHjfw5IbKSLmpmLM4HdIkEwQRN/MHhqJU6gXGnnGcMBFw4icxgQZkkW8ln6FFxvBjSTwP5R5q2wWUw14lmdsN7wsTByxqdRfoueSinZSsud1WOFY5BLMpzRGtrnpfgtcQoWztisokua57ifrmYHKLKeV6XDY5QhUjkyyUpbDZCKE5CKF0GQiEISoQhACYQhKhCEAJhCEqEIQAmEcI05SoudZoJ8Em0t2CV9A2D9W77dP5VEzCfxlRtEZHkZnEGARIyh2v3vgmqbgdDPz9NVEcsZPZlyxyXVAARgJUILQgKEcII0gBCCCCADQQCNAARwjARhAwAIwEAlJAEAlQgEoBIAAI4QCUixhQgjRpWBwYVO9IEHhaL8FZY5oLfZOY5ToIggEOmddQq2lU0FoBnSCfEi8dFOwj2dmQ8EvLmBrgM2UCZ5lvDgfDiuBpNnYQ25mg/jNvBSKr2EuOWDYgMMt0gj8ZB5p/C0MxIcTdskZXEg3EkWiSIF+R1Uahh847rXWgRYyTa/LTX8kb+4yR+mns4Ai4Jgd0HS9uR+JV1sl7W5JAym5zZTxuRNuoPCPBUmDxTmNqMAMO7pDTl0m19Lm/nxuHXF9MhruIBGktng61jr8NRBWM4OrXsNM6ph67ajQ9pkHRKKodyaoNEtzAukktEyOE+a0BC9PFPVBM45xp0NwhCVCKFpZAUJ1uFcRPd4QM7MxmfdmeXqm5HEga6mOErYbuUW5aLgBfKZHETPBc+fM4JUb4cSm9zHEKXQ2XVfo23MkKD+lse722Fzj9ZtyfNavBV8oIBYHE5jdp5AfABTxOdwSplYMKm3ZTVdi1gT3LDjLf8Acmm7NfMEAdSRHwlaZ9N1Qkl7bz7zfIgCyUzB0xq5pNjdwsQIkXt5QuLncnsdfK4/cosNs9vIv0I4NKTtNtRvdEtbcS0QCDpHEHrPktNlb9Zn3m/mjytPvM+8381m8kpO57mmiMVUdjn9bZ7XSTcnUnUqG/Z7m+yT4fzp5LoNfZdF3vMaejm/JVuI2RGj6bh9poPpK3U4MxcJIyLca9tniep/PX5qy2fiKNT2qnZnq3M3zcDbzAU6pgAdS31Cr8RsduoIB5ghaeJNKkzPRFvdF2dgOy5mOD2nRzIcPUEpmlsao4ZhEX+CoqTa1AzTeRzymJ8RofMFXOyt7HsGWrSLh9Zoyuvqb90/BS82Xv8AsUsWLsQk/hcI57gLBp1c4tAHlMkqPScHCRMdQR81qd3WA05iTJXVnzaYXE5sOLVKpGZcwgkHUIJ7F/2j/tO+ZTYC2jK0YyVMCNGAjhMQQRhKARosAgEoInTFgCeAJa2fNxgJZb4eRB+IU6ldFaXVhI0AEoBFiCRo8qCVjOFspNImcrrcRH5hXDjQFNkCKgDZNMFrRAv2gLnZ3EcWgHnxWek6xPC/49VodgYfM1xdTLgQILSAWxILmjKSDDYnhJ5hcPszsZGxNNtRvee4AAn6wn3ROsHppyWm3b3ewowVTG1KstaAwsyPOWqcpDCXNLagBknuuAm5tKy9MSXQbOktHAEaRPEaXibqNgdoOpsfSN6dTKSNHNINn03R3H5ZaY1a4g9IjdUNUSHUaBbVJL80t7PKWubGYh5cSAXWvaL6pOKwtTug0+/wvfL3Q2RmIiB8eiVhqzGFnaU6b6Z9qHVZ6kEOEHjYQYurjHbLqMuKZfRsWOGUhrQLF0DQyTIQ20ttwNluLuY5tBlZz3NfUM5RlgNIEO1vpxnXotAzYdQ6l4s037LUgyLHgQPVZHc3eCu1r8gDmnLAMlrbaNGaB1PhqtH/AFnxP7Nn3f8AyWcdfsa+TsW+H3dblbmc8GBPebrx4KJU2BUmzjEngzTLI97nZQDvVif2bPu/+SB3rxP7Nn3f/JV/M7hcOxJbuix9V3asDmxZ5bRkkZY5ni7XkptTYApNaKNRzGtBsCwBsZcsaR73oqOrvVij7jR4NH4lQ6m3a5nMwHqQT+Nk9Mn1Yaoroh3E7vYdglrWEgmMtOnwNodppfpZIwmwajg4h9TLmOXvk92xv1uR5JjFbervaGlogaAABXG75xGKBFN/YCnT74Aac+W5f7NnGw181TVIm7ZDO7tT9o/75Q/q/U/aP+85UbN6a9VznBxaCSQ0tZYHQaKSNrVj759G/ksdf2NPD+5at3eqftKn3nIHd2p+0qfecmdm7WrHNTDzL8sP7ssg8JaddDopm8NfEUKhovqhzmw4uAAnO1pgCNBf1Rr2ug0b0M/1fqftH/eclDd6p+0qcOL/AMlXHaVW3fPw/JO0Np1Wua4PJggwdDHA20S8X7D8Mmf1dqfXqer/AMkP6vP/AGlT1f8Akptc4htAYg1iW1HvYKdu7IeSZgTECPwVV+lVT75+CbyU6EoXuSWbuvJvVePOofkFMo7rskZq1Y6WAqD4wqXEY2q0Tnd5Rc8grbd52JxRbT7R9E02vzaS6CCeFncAZSU9XQbjp6ltj923ZyG0aTmAgNLmMJy5J1L/AK9v5lNYPYNUPY11OmKcjNlawQCxziR3j78DTn4qy/pSs1obGaABmcBJganqUxU21X+qPQKVJlOI3tPdhgaXUabDUkm7adzBOtrzF5UGpsjE96GtPtxZvANyf4nEz6KW7blf6o9Amnbcr/Ub6BWnJEtRJmA2JLB2kh/ekAtjUxz4QdVXVtkYjM4NjLJynu6dpAnv/U73jy0Rnb2I+o30CT/T+I+oPQJ3MmoisHsesajRUHch0kZQQZOX3jwA4ceCsauw2x3XPB8Wngefkqk7fxP1R6BIO8GJ+qPRqfnYeQtRsaHWe4637o4GPinRskG7nPmTq4aTaY6QqP8ArDifqt9GpVPbOMdpTnqGj8kebqFx6EqtTyucORPpwSQEVN1VxLqsBxiWjh4p4NXoQlcUefNVJiIQTuVEqsk4s+gzvOAb1b+Wbjz4hTtmVzSBdTqNuQCwFr2ka3aRqLkzBSsS0EFzXBogF5IvGs9Z0te3WEyzDNjODPWJHMSJEOveB+S8eM2/c7mhnGOfUL3DLmJGZobSa021LQ2OOp8FXVdnnUZRAAImCDE3GYyNbjrYKcaJbJPt2vqCdATCYrVXMIDnNk94MaX6uIA96xgE34HjIW8ZN2TQ1SouaRZxYfejLm5jWDoRqfJdk3KwTauAAqEOacwcCHAQ4AlvAR3uEi+vAc73moHJhS9kPFMWqdwgdo4QGmJEDW8342HQN0arG4OmHNzGCQNWgk68k1FyqRSaTLHC7Pw2HDhRbA9pwZmgaCSS6ANE0cU1zSW1GDk2XOcfjCi7SxTm0a0RBpVWmQDYiYvbUBc/3QogYplhZr9CD7rRzWix0JzOi1gzKCCXPOpMwPC8fNQq2LEZS4COZM/NPkLCb4UQ7Eiw/s2am9i8q9KRFmvIzXDieslM1QAJJgdSUjYjIw9IcmN+Sjbyt/6ar9kpgG5zTo6fAla/6PWXxH+U/wCS5juxJcS6JynTlmC6n9Hrf7x/lO/FRPoVHqcnxdEteAEbHH+SrbaeH/WeSo9pbPzPmYsBp49eq51G3Ru5UrL/AHXk4hn88Qrb6T5G0anLs6P+gKv3Pw+WpT6AD4hX30lYece8/wDx0v8ASpltEpO5GKzm35o3ZjEKFjNmgvdrJJ4dFeU6FwpnHSkyoyttGw3ib/6XQj/3B/0VFjcx4fMLpRwIq4Ci10x+kjTrnb+K5HR2O0VwZ0qTp+8bJuGqTJjPTFFvhqRzA2EXAc3MHHlBtzN5W53BZFcDnTes26j3h4H5LVbkD/qW/YcjGt2E3aLmu6m0S5+W8SSdYmJ8CmqTqbzDKmbwJVVvf/YHQEV6etv8N0qLuIbPnWP9qSh5bBy81GgfhgIkm5ga6qK6rR/at9Sp+J937dP/AFBc5rUwMUfZ/tXaf5jlUY2KUqN4MICAQ4wbjXQ+aYq9m32qmXUXLhcWPFWNH2G/Zb8guf8A0pUQ7Ds9i1ev7Ry60OF+cJxVugbpGuoCm/2Kmb7Jd04z1CW/DARLnXMC7tfXost9FlPLRqC3t1NDPFn5rX4oex0qU/8AUE2qdAnasrv0mhp24+8VNZRkAh74IBHedoVytjwzFlgDI7Y6O51n8Oa61hPYZ9hn+kIcaQoytlRiHtDyHGDmAAJkmfZPOTB9Fgdo7/SAKTS1wqkZpBDmNJ90jMCbagKo+lKqRtKrBNm0v/r3BpBsLzeLk+JzNOnmBdIAkTpN+nJdOp6UckoLU2ad28FQOeaVSpkc4uAJ531zCbyPABBUdNlozttpNrdEFg5vuOkLxTajTJLS2oDJ0Lb3uB8eSZdinNp5YaQeIsBaJj1PBTa7A4ZmkQ0dIk3NzodLW1UPB0XVKrW5QS8hvetc/VBMO8uijGtSNHsW+ydnVKj6bqQqVGEyXhgAb3iYMWGvw0iF0rF4KjUf2r6NI1AIzFrXHTmReOEiyx26lXspYwCQXEm+Yt0IcMzW2Nr5j0WzqVREi/KFvjSdsltmb3l3aNdzDTcymxjWgNyHg5zjAAgTKutk4bs6LGEglogkWSjVdwkdMoTuHqEgyI6jQ+XBaITGNo0s9N7AYL2OaDBNyI4LPbE3fdQrCoXtIhwgNIN44x0WlrVSDZs9U0KzpuJHoR+aYUPOWZ23sJ1er2jXtAytbBa46ZuMdVpnugTHkoZe7qOgDfxKGFDWzqGSkxkyWNa0mIkgRomNtYY1KT6YIBcIBIJ+AU6i8nUefPy4JFZx4DzKTew0jNbE2M+g4l1QOBbAAaRcuB4rpf0ft/vH+Wf/ANLIuc4aifgf4ra/Rt7Vb7I/FRJ7FJbmL2rhSKkEEEagiD6Kpr7Pc4yNPPVda3o2LSzOrOa4lzmg37o7ovGpPmsltljQ6GtyADi0AnzkgrmWSpbG+i4lRu7Ry1GA6iAfvBdB3z2NSP692bMQ1vQRAmw+axOyge1bPNv+oLo+9TIbTeC0Fo94mDpy8ill9AQ9Ryrb+yYrOLC0AuJa2HAgESOEeiQyndqnbcp1KlbOxrnBkOLmkBpLu6AZvaVGdhj2jc0Agmw8D/BTeqKKqmb7Z7gMFTJ0FcH0zEfFYLEbELKhdnBhxMQ4RckgyF0LY1SMEDBP602ABPvaSQstjqji4kSLm2UfGT+K0bam6IpOKITm3HgVotzP7yz7LlQNJJBIixV9ue6MVT8HJx6sJdEP7Ywwr06lMGHCox12OdYNI0Atqb9Exuzs40S5pcCY+q4W8COcKyqY8wSxjpkiYBv1gprA7RqF4pvYHZveMMd4ngfgot1RVK7JWNqBoaTpnZPgHA/gspi933Cu6r2gy5y6DTqAwXl2sRoYWmrY6HtbkdBMAwPgCR81ExmNqyS0vAHA0mR5yTKpWthSplnQHcbx7o+Syu9mxv02lkbUyOZWc69Nz7GmWaASOfktHhcYXUg97bmfYkyBxj3ePFRX7T7pLGO1ImARPWChWtwdMqdy9knDB9Nz2uMudZrm2OXg4dPirvH1Q0NLtM7JN9A4E/JQcHtp+YMewOn3oDHeJAsfgpFbaYDgMjoJ1gfAEj5qqd2ybVUYrE7nvGJdX7ZuXtC+DRqAgGo54GaI0IE9F0HBt/Vs490acuHwhUWN2vUzHK5wA900mfGSVKwe1i9mapDIt3bZusCSPVNqTQJxTOVfSdVNPadVzQJLaLgSAfcA0Nj7PFY8u4kET0haz6UajH40FsgmnTEGBN3Ceio8Xs9rGkOcM7SIe12dlXNJ7pAi3ObxpxG0VsYS6kMVQPziZ+KJWlCqK1Kmyp2TexDmjO2oZzEuJ7pgO4G14b5BKoiJ1DLGW2WcuYCTECB8vFUmMwhY8y0BoJgHxuIHA8jfirGiHUXua/UEiNQQLEyNTqNeCdosEGQw6xN7niTM8+i5INwky3uFseiXVKYfJJqAnNJkmATPUTIXU307QPJc0wONY2pSL3Boa9pJPIOBn0Wudvrg9BUc49GO+ZC6ML6tkyM5vptWrSxL2sqva0BvdbETkc4n5Lb7IBNCkSZJYwknUktEk9ZXON5MdTxFZ1QF7Q6LEgEd3JoARr1Wlwm+1JtNrW03HK0DUCSBAhX4kUBcbyuLMNWc0lpDLEagzqFl9ytoVKuIe19R7g1jjDjIntAAfGAU5tfe1tei+mKZbnAGfNpBm1tbQqHBYupRJdTJBNjGpBMmJ1EypeaI0jqT2WK57vlj6lPEPDKlRoyts0mJyOM6+Cm0t5cQ0R3XnqPGQYiP+FRbUxBxBNR8h5sRTMCA1zbAydLpLPFhVHQtlNPY0yTJLGEk6k5RJPVK2xhHjC4io05ezawyDcZntAj1WBx+1qzmNDKjg1rWjI2QBECSW66aHmpOD27XFF9LtC6nUDc7ZmzSHAgm4gjhrEKJ5ttkONWWW7tZ76lQPe50N0cZ94j8F1H6OG96t4D8VxfZu2TTc9zYdIMzJsCTYDxWs3b+ktmFa9/Yl5cAD3i0Cx/dJTeRU0CZ2HeGhmpP6GfRoXGfpBx5ZiwA9zf1dAwCeLeQViPpfNRrw7Dth94DyCBlDbZhHAlYnezbLMXX7YtdSIaxgbnkHIC2Zy635cllClPc0c1oqzc7AOYUHTOZtIyepBlbjfir3qLIJDhf7zbLmGw94sPTp0Guc6WNpAjKSZETBgA6arb7f3uwNd1EtrtsB7Qc2O803JEDQ8U8jVUVB+YgYfZ2JGIfTDhkq1GlwNPMWtDhLWuFSBAEaeXBL3zoZcWDHtZSeWmXnyAVhupSp1MXjMVTcXte+GuBlrgA0ktta5jyTG/OJaHU3v0BiYJiecCwkfFJJIpsu9g/3Rn+ePmVw2vtaqcbk7WqGjEhkS6I7YtI10iy6RQ3mw+FbTNasQHOzBrQ5xI+sABp1XJqmJpnGdoJyuxHaTnEAGrmktyyLcJW2nzMy1bI6tkv6qVsl+WtTMxHFY/efe9tOG4Yte86uglrWnlwcfgqTZ292IYQ4kP6OH+2ISjs7YpS2pHTt92vZhKnZPcxwr0SHMkGHEgg30gqk+i6tUe+p2r3vc3s7vJOrTpeywm9G2a9Z/bveQ2pl/Vh5ytEECG8BadLykbA3hqUHBzahaRHGxjmDr4KWmo9CtS1HeNoUBLXwJa5p8YOi5TvNj6rcdXpitXyivUhuY5cuZhgDNpDoVmz6UQ6nD6RJ+s0gAxxg6LF7T2zSr4qpXl4L3udlmwnLYd390Ih9xTkvY7VSxTW0gyJsfjf8Vjt9azmUAWvez9cz2DBghwIN9NPRNjfrC8RU4zZtuXvcVT717z4fEURTZ2mYva64yiG/vXHl8ltHSiJSbLDcPFue17nOc4gsIz31b4rT4t5fc6rm+6+8dLCtc17ahLsogFroyg6kx+K0VLfbDuMOD2j6xAInkYMg+SpSiTZVbSqPFWrFSoAHvtmMRIMa6LZUmx/PRc72xtykatTKS4EmCJEyBwI6LX7P3jw1QWqtBAEh/cP/dE+SpNEmP8ApGB/SRexottp77/W8WWZwZbMECfdLnQ0EQZdYzpHmtP9Ibw6tSc1wIdSiWmQYeTw8ZWWe85Q36skWE3iZOp0HhCGxlxsvEUmmp29I1JdmaA/KGzJMDKZm1+gQVU3FlukILFqV7DNe3YdNtv0h0ciWcR4IYjZFJ2taPAsv8Fo2bVpx/Y8T9XTgjZtamP8EerfyU+Nh67D0s5VttwFQ02kuawwCYM9bWjWFBY6NFqtrbAqVq9WqKjAHuLgOIB0FhFhZRTum/8Aa0/+5PmMXc2x8LmyeiLf5Ion1DzU+piy+mww0ZWhpIbBcQ43cfeMBt/lxsjum+DNWnwvDkl27TgI7WkL8nax/BJ58T9zX8P4r+2/0KrEYp8jgDpB156KxD7NjjHmeUWvqE9h93XC4rU5197S3DhqpR2U1rSO1YDaIvB9b2WU8uPZIa/h3FP6H+37ldQxJcM2kOM68zw4cCncTVBDie6G38Q7kec+qdGyQ2CKredv4nxS6VVzAezcGlwyl2VptrHekDyhK4N7Cl/D+Ij1j/lf7KrAUSO80+I/FSxVjgYgXuLk9LTaUeFwmS0k8OEeqdNMQJDuA05T16hOUk2TyOdfSN1qYY4OBs43HI62UWowhrrSdRHKeQ6WhS69FrozF8CdGiCTFzdKPZuF8+mWSAL8deKIuqJ5TL7orsFMG3/N4F9NUjEvktk248+IPy+at6LKTdO2PQllx5tTBwOH1IrwZ1LRc2+pwVqa1WHKZexFdVDoyuA5yLW00UGqCHEeitv0KgzhWjkXN/BnQ+gQpYSk6obVJOkkW05NAKqEkugS4bIuqO+fR+2MFRF57NpJOukcPBUn0hk/oxIFp1vwJInplLvRXe6eJpspZC9v6ukxslzeHd+ZA+Cxe8+16dWiWiqXCLljheWmJAF9APFt1k92UoSapI5fjtoAm7Q6AAC4TAHBv7vHzPNQ6OJg6AKwqYGnpFWftN+XZpI2WyJirpNi020+qtVKCVC5TM/Yjv2mSMvu8pumm49w4n1Ux2ymiJ7S/wBnwHDqEl2yh+/6t+NrJqWMb4LP8SM7HOMXjpw9EyXqY7ZoGuYfdP4eKW3ZMiQXRBOg4Eg+dlWuCFyea60lY5/VE1yt6WyXwYmHWu1vHSJMjxQbsJ0wWuvPAH8UeLDuVyHEfBlX2k3KNtV06mOVlYt2E86Z/ucPNyNuwKl7GdBbrrr5eaPFx9xchxPwZHdXDiLGeJHL+eakMhzAAYJPx1SqewatjI809h9j1W5gbz/xz6rKU8fsx/h/E/BiWhhBENlscBItN+Kr6j4JDgAeB49L8Vd4qhXqCnmDf1VMMaWsa0loPvke27S5/FVp2JWJJj1siEoLrIT4DiV9D/QXsd9B1am3Fl4o3D3U/baIMOFj70T0ldRpfRxsupTbUpYyo5rmhzZqUxIPQskHoQuVHYlUcuPWFotj7dZQotpGkXFuaXZhckkm2Wwur2l6ZGc8U8P9SH6mtxH0X4ERlxFUjpUo/wCxGs4d7KX7A+rfyQT0P5GfiR+IxWoPb7VakPGPyScHiaDXE1iKg4NYCL9Tqq92Oc67sv3Qmn1J1PwC58eOvUZuS9i4eKRBNOt2U6AsDhqeUAcPRMsYzPUc2uTIAaHCBmtJse8NbW11VUWtPH5JPZN5BbaYdjaPF5opKMmkuhY1mPP+OYmJAtHHjrbmop2Y+365vmOJvz5DVMdmNOCIg9FSUF0QpcXmn6psf/o503rty8wDPURN+HFIbsozeta090jx1Meaanx+KOTzKq49iHnyPrIcqbJqAn9bTy3h0umBzAFvVLbsyoBIqUzMwAbnp3oA43lRqrZ1JRttETZD09hriMi6SHxg6pMF9MTGrpmdfMIjs6v3oLSAODtfDl5plxPMpxuJcBq71Kny9iuazfIco4Ctwe2TNpvPL4J5mzK312WibmRIvaOHIwoor97NBnj/ABBQ/SOWbjafWyPL2GuKzfID9l4gGIaRcg5mwYnS8yY4gKVh9iVna1KbeIIOa/IxBBt1UVuJMyJB8UyyuWmxN+sp+XsLmcvclVcDXYA4tzyJ7neLTPEC9xeUy7C4mSezcALAd0HnzQdinRx9UQxRveftXjw5JVHsVzeWqsXTo4gtgiAQbFwiwmCAUBs6uWSA2bd3M0H4nUcuqQcW6ALgDSJQdXv72s66p1HsLmcvcdOzcSCYZMcc7Lx4mUrD4SudAABES9t+cQeV/JF+m8wfGb80dPHtBkh/qSodfEtcXmXSQdTBV9JadRZ44c5gpipsrEAwAHcZDmjXgc0EH4KXVxzCZh+kax+KS/ENMnv3173pxQpRX0ilxOWXWQ1R2ViXA2DT+84X8InrqkjZuIgE5W6+07l4BSm17ReB1F7zeD/MojWN7i+okI1Q7E8xl+Q1Swde8FlgNHpbcDXAnO3NMRJgjnm/CEljBOp8Zn4p7KPrnppPzUuUOxS4rN8hLqdcF7WEOgQO82SImYJ4Em3RWmB2fiX5ZdTB7xcQ4HUd2w8PiqtrYMh3nCMV3AyHAHo2OfAWWclB9EaLj+IX1stq2za7XOa7sw0Ohpc6MwOh4wPHmE/T2HXPtOphxi0zyh0iQZMDpqqpm23+8+dNWnhonm7cJ969uB1HFYuDX0mv4jme+tljgt3arvbqsaQ0Hutc5pBkSXHKBrp0Kdbu9UaSHV2ECCe6RbiYzc1WjbIEAVHADlmEeiD9osOr9dZm8eISd/ES4/Muk2WG18DSpX7V0GJADXEeXI24qNU2XhHN7r3B0cTqTPDn0TdPH0+FQDz/AD8Up1ekdXUz5tTjkcVtGjDLlll9cr/Mo6mzKgNmOI5i/wAkatnso65wPAhBX47/AORhoRnxCNLKU1dZiNtb0CWAOnolc0GtkpAJcAi7P+ZTg1Sg0IsBnskMiec1KFIIsCMKZRigpWS8JLgiwI/Y9UBRTz0tgSsLGBSQdSUkBEAiwsiij/NkoUU6hEynYWNOppHZpT6XU+qcYwIAaFEJssClFoTNWkDzQmCG8qMM6BBuHAi59U6G8EMYzlQATjggLosLGsnijydU5lRc0WFiMo5lGQOfyQcUlwQFhlvVJslER8EeWQgLEFo4pOUcvmjeUQKdhYpp/mUJPP4pAREoAWT1R+Y9E1mKBKKAWX9R6fwQSCJQRSGf/9k="/>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AutoShape 14" descr="data:image/jpeg;base64,/9j/4AAQSkZJRgABAQAAAQABAAD/2wCEAAkGBxQTEhUUExQWFhUXGBgXGBgYFhgXGRUVGhoXGBoXFxwYHCggGB4lHBgcITEhJSkrLi8uFyAzODMsNygtLisBCgoKDg0OGxAQGywkICQsLCwsNCwsLCwsLCwsLCwsLCwsLCwsLCwsLCwsLCwsLCwsLCwsLCwsLCw0LCwsLCwsLP/AABEIALcBEwMBIgACEQEDEQH/xAAcAAABBQEBAQAAAAAAAAAAAAAFAQIDBAYABwj/xABIEAABAgQDBAcEBgYJBAMAAAABAhEAAyExBBJBBVFhcQYTIjKBkaGxwdHwB0JSU2LhFBUjcqLxFiQzY4KSk7LCF0Nz4oOz0v/EABkBAAMBAQEAAAAAAAAAAAAAAAABAgMEBf/EADwRAAICAAQEAQgHBgcAAAAAAAABAhEDEiExBBNBUWEFFHGBkaGx0SIyU5LS4fAGM0JSweIVFiMkQ6Lx/9oADAMBAAIRAxEAPwAbs7FNRTB2tBdJBDiA8qWlqOTSpv4UgrhEEJYtw4Rr5OlKKy3a39H5f1ObGrclEOEJClTVMepZzjo4x0LDA4Q4CEaHCAQsOSI4CJEiAY5AidAiJIh6YljD+zdrZC5f4xoBtdJAOhtGESuJ0Ykij0jmngJ6m0cZoIbdSlRzhVd26AbxYzwxdY2gsqozk7dkbwoMc0cRFkCgw4KhkKBAFkgVDoYEw8CEAohwEcBD0pgGcInkqItDEpiUCE2NFkYlV3iVGKVvPnFQCJEmIpFWwxhtpqF6xdk7TBvc2jPImtCLm7g0ZSwYs0WI0GZuOKFkNmrv0inicRmNARFFKoV4aw0hObZeJUDWJCob4p9eohiYaIMgZy+EjfHRVjoWQec8elYkM6RXiSN7mujQUw+NDEKoRbWnOBMjDzFukhgU00Z31HzzjpSpiCUKVYOXSmxcAl3pR/GPM4NSwm2rr1fl/wCF4lSLn60UDWofRiG3w9WMzFn5G24ilzpEWKNaBNgMyWpY6U9dYFrWorZBJL686k5TpX5rF40sSCdSteNiiovoaHBYwOx1aCYgFhcApQYqylqbyPn2QbwsshIBd+MdXA4mK9JrTo/6GeLGO6JGhQIcBDwI9ExETDxCNCiEA4Q4GGwogAeIeIYIcIQDo546OaEMSEaFWQA5IA3mkR4PEompzS1BSXIcWpfnBYUyVKIcEw9KYkSiFYEYTDwiLEvDKNgS0O6pqEMYWYdEKURIEROMObsW36RYm7PWkOpJbff2QnNDysphMOAizh8KpZZIdoTEYZSCygxhZldDp1ZBHRIEQuWGIjELEglwoRBYEYEOAhVqCQ5oBDcPPSsEpNAWhWMkEPTEZmJYlwwvW3PdDZmLQkEqUAAHvpvhWgotiOgZMxayezROjsD6l46JzFZTzvEOhmUoAhwQAx41onWlOe6piZT1CS5dQdKg7MKBnNy9N0Q4jbvWsiVKZSTmK1BSQkPuIBJO5m5QsqYqYgiapJQABlSMiSzizuQ+lnIdw0cEsWKk0aqLrUpmYpRAD1rnymgqAE1AV8+J7Y2CD/W5kNXzcfnFXD4wNYKGhNgKG35avpHfrNWijowDirXd63jkWNGMlJ6luLapGlTIrUWswL+Y0iyUxQ2TtXOWU1uVnd4MS0g6x6/DY0JxzQ/M5pxadMrZYklSSogAOTpFp8tNILYWekkEsCNY2litLYUYJ9QNjMAuUWWL+UQhMbDHYiWtDKYxm8ShFk6esTh4rktUViYajsyCSctfbHdW5prHCHiNLMzpmDWm6TEaRFkzCQA9oY0Cb6g0ugwCHgQoTDgmCxFQ4MEkku+8PzufCLOGwwQlkgAOaAACw3RKExMU9kcz/wAYzUIxdo2liznHLJ6EQTEqA0S4aRmUA4D6mHzMOUkg6eUNyV0Rle5JInkaDyi0uelfeFd8VZOFUqwiSThVksElxEPKWsxZRiSkZdNxgthccggJJ+ECv1XMZ2B4PWIzJUkAkMDaM3GMupSlKPQP5ZaXIyje0QDEIUWUArcWgbhpJXY+cWJuFMsg3G/dEZEtL1LzuttC/Mw0td0hxuiGTgkJ/E+8RVTOItCYjaoSwUoJffq14VSS3GpRfQLLw6VDujeKawNxOy1FyCKvakPwmPC15QdM3Bqi/MGBG3tvrRMCaoHaCS6T1iwQAlhZ6Xic0obFUpGX2rjV5ihMxBDgFyAVPUBJq4uDTfyiLZ2LKkzEhRdgCqlOIHiWDQC6S7bCyvMnt5nTUBLFwSkGrZg998DMHtR3ByjMODBjZt7NzbnGfN11G4KtDVYjaqsplhKlVzlWYpOtVEO4YWF2FoFYrFnrO2tBJSEjKpyE3v8AVqBvu+phsvaSjKzrJznMAGYqAS1eBZqxXxmNStLLqMjoyqogq+sWO/6p+zaKbzCSoKzP0p6z2N2dFOEdApHSnIAlUsqUAHJSpVw90ltY6Hp3fvFr2KW0pYSQRmUPtMWCtbitBFFCytiO1pqG3jLcDWIMHNWjKc4JuokZnJLdnmCXgmQoy05ZaQKvMJ7z6KALvW505xyTnGazQdV+v1YJNaMqYfDrIytQsUkhu9YAa6X4eFudIYBOQ5x2bcHc+evCK2M2hmIQkpmKOUlKCDlCdSQaAEgV1i6cOs5T22LVcJGVk93JmcWpm0tFuEaaFbsbhipnyk1IYOwYt2tI02w8ZnSzW14RT2QsSx25aVIfKUipS9QQ9XfUjWtYMbKOGqElaCpV1MQRX7NmiMDLhYsWnW931/THOLlEtPD0mOXKYtcaEajQxKnDkh0l/dHs5lRy0xmcwkKuWQWIYwkMTGlMPSmFETYTD5lNZwS70ASlSrNr7omc1HccYuWw6UpDdoeMRlnoQRpFbGlGVlkNx9wgROx8sUQgE8vcPe0ZTxMjLjDMjVIxYZlBJHqPGBeJ2jLQ7qflX1sIBETZmgSOXuH5xLK2WLqdR4xnzn/CjTlrqx8/bq1UlJ8fzPuEV5O1MRL71Q7te/P4iCSJDWEcZMZuU27stKK0omwPSKWqiuyfP0uIOyFZ0hSSFA7iIyc/ZyVXHiIrJws2WXlrPmQW3OIpY01vqTy4vY9EwUzJf+UEZGODg0e3OPN5HSFaaTkPxZj5gN5gQd2VtCQtSVJUlKtyqGu42PgYh4mZ7FqNLc2yJ4vV4etbpIPiIGypzWrEOzZqzMVmLg10pwDDjA1TGnaC8vKAAAzbosBYMU8h+qYYqWoQVYDMfjJeGlqWodlIDsznzLaxjOkW3pMx7MoJCWyFlZmcNWnePKBP0k4xfXpQoOjLQEpPaYkqYVRTXXKdIwmGxxSsrWVBShlZAT3e6H8gAzXd6xEmOJuJ22TKk5pbdkqMxAUkqBIQElIaoNDnejmu4HtbpAjETlKUAMoZk1C6u2Ys5ckg8hYRnVbUXMWpZQFCYCCAE5g1lJCT2akmt/xNFrY5XPWUISk57pcskaumpKmBo2gteM3ZehPmRMZ0rB+s5Kio2txLVA11rDMfhpSWCTckhW5A7L+ejHSCe3tnovKS5mywhPUHqkOHC1TEZ1kkCoAYGr6ZhUzo+lsqZh7AdSs5SHBV22J0A3AtUiGvETIUHOvtahk5Qwuyc6fq0Ys9H1MXE4ZUlaSk5ySEpJLgqUwbQMFEd0lm1ihJ2iZaiEZ8TKzdsgLzhx9YpoOb890STdqylywlCkIKGWEnvOmpuWqwGrnk8F9g0IVdJZ8slDmhP1xclzpvMdArqpZ7RUl1douKuqu4746HzJBlQk7Gh+yoM1auK62NW14+RnZsqbMSPqoFQmtdyjalWbi8ChhMuUpSlBSQaFgQHPa32fmBGj2Jigkgl1HclqioZjeu6OKGJC0ujFLYfJRkzBaQgkOC1w5rpTSsWMNjilPVpD1IDmxOvzxvBJOHlz6KKXAokdgpBr2TewBMQYbZQzKCndNlKABI3l7nj8jueG4pODMbT3EweGUUmprRVcoHJrg8YN7G2YsknqwEsS4mFDs4d8qn8tIzs6VMQxCFl7K7wIevH+WsX0bWWAxlKPFiPn8oyUU5U9DRB6XjVoAASG/e/wDWEXthQoZY3vmb/jAUbYV9yr1hf1wr7lUdWfsyVHwD0jbyyw6pJaoJVX/bEuK2+FUVIBLXEyo/g9Izn64V9yr1jv1yr7lXrCzeJVeBcXj5kxhLyoo5zDO4o1iGv6xYl7TnId8hUUKDgEB1JUl2zaO7cIF/rpX3KvWEO21fdK9Ybne7Eo1siripc5a3K0Oalk5RTmox0vDTk2mIHgIl/Tpk1QSkGXq5D+2AmL2xNTNUjMRlpYMSNRSMpNblJdA0BiPvk+kL/WPvh6QGTtSb9s+Q+EENm4qbMcBbNVyAX4WhKSemo3FrUtf1j75PpHf1j75PpAxW0phJ7TcA3wjk7QX9s+nwhcxeI8jCjYj75PpCNiPvk+kRYadNUgqC+7wHa1rSkRDGL+17PhDc0u4KLLBlTjeYg+UT7L2OuZMSkrSATUgB/wA4HzcasB8x8o0HRczZjr6zIEJCmEsKKmUE62d4nMmPK0FZeLMpISiYjKnTqVktW56yppeLEjFzlAqlqlirHNLUdxbvjeIszcf+A+UVZmNP2D5RXN8RZPA7DdJjLfOylZiHSFJTSjMc267wRw3S4KBOR2oSVt7UwEmY8/dq8oyG3NvELSWCkhTjQgAgKSrfZ7aQ3iX1FloJdNumEmegZJIetXJzkDKl2A7AcniQI8tXNDks9/OsG+l20Cua4DJYZQHZrimjPXiOEACSQzlhpENlF3Z6FFgSQAXDEhmNwU609ggzhMPhxmWuSlXZGU9cpIUmnbz5iXd2CT9UvFXAyls8vOkN2ipOYENbKGprr4NUfjVKTMUQz1dgqmZ3AzEs/eb2QXQBVAAWtUqcuWliEgrKx1TMUgqJIerBxFHCyQtQSaoopQzM4DMk1D1avCI5CyClyUgXJGcDwFQNaQQwkpI/aFTgd5aR2WYAJAuDUDmYnfURsVYzDSsOrNLRJWC6USk5MxZKXTkbOSUqseZq8Y/aGxFLAmzCJeYnKkJBUXLEZnBWzaszltWubOlroVJMwzEpJdOdaEElgihygPWw7XGLu1lqAYJCkgZOsIPZLp+bnnutsR5/i5CpSyiqsuqRQvWj846JNtzVTJ8xUokodkkipAAS9OULFaFB2WpX1gGNw2h3/O+CGz0I3FKhQKBsNQeHOBWdycx7IoSW5+AMWcNilIYpAZV2LjTi3ujyo6SsGrNVgpQKgFl+LAuCHFS/nBHauzwQCA9gw3etfCB/R5YWQFOSA4NwN4YlhGnEetwyU8NnLO1ID/oxSEguA2+r6hhQCKePx8qS3WLKXtevlBjaBqOUYb6QZnYlD8R3fh3xbio6I0i7RqMLNTMSFoUSk2NaxDj8dKkt1iyl6C9SKtEPR0/1aV+4ICfSBNZEv95W77La84XQo02FnJmJC0KJSbHexb2iIcfj5cljMXlBoCdTeKnRZX9Vlfuv5kmBPT1fYlv9o7vsnfB0A0eGxCZiQpCiUmxe7FvaIr4/GIlAFaykGxJir0ZV/VpfI/7lQN6bKHVof7XD7Kt8HQA/syelZCklxWvjAPpFh/2iyN5MW+hh/Yo/xf71RNtyVVR5+2M5/VLj9Yy5mZGKiA+8tWNL0OWFFZBBHZqK6qgBtbCJUEhVh/KNB0KkhCWHD2qiYR1THKWjQFYglzrDZOJSoslQJ4F90Xp0ntK5wM2bgkpW4GjeyMst2zRuqNTsBJMmYNSVgf5RAheLSjvKSk8VAe2NT0NRUg6id/8AUYxW3cGlSk5ge76OYvLmyom6thBKScp0J5vG86KhhMH91/zRGRkSuxL5D2RsNgUMwf3Cv9yIWGtWOexYnbQQgspbG/hEuZw4JjBdO8Vlmov3NEg6q4iNpg1/s0/uj2CNCbM50h28uUsJSUpBsVg3F6aiotuvURkJWJXNVmJBCiewQBnq4YbqAk+6Df0it1kp37i7JCvrI3kQK2fgzlQtfZQpJALVVQhuGh3eUJiI9rSULKc7oVlYBRDkggtVVQzl+OsNmYVAYIZTEAKtU10fUU5RP0mwSckhYzpKis0Y2CQCyqWirNxE2XJR2RMBSVJWGGUVBCwKOHcNd+FUwCUjHIlyV5lMs0Yfaawam6AuHyrUxetXBSHOo3By5c74GT1KJLlDncfQRPhUTurC0EJSTRSU5lXIcjSo9RCA3HR/ZqQsJm5USSVgK+0RZC1ZQbsxsXahZ8xt3FI/TFDCyytEtRC+1lTMmJzB0MGGVyHZi3iamPw+OVKKVzAtOVUzvpBIsR+I6MCYF4OTiQyUFMvycvvYF/HdFt6UJLU3Oy9typspCEfscWl0MUlCg7kqOVgtJsQz1hOlO1RKwow0pajPmK6taHTMyISXoQl3Uo0s4qN0Y7bC8QhSDikiYwGWaggFqEFK07nZiPZFPDbQTKnJmSypbEK/aAOSCaKFRbc94FYUabD9CcQpIKkqc3AQCBwcqD+XneOjY7J+lfCIlJSpMxBD9lKHSmpYAvZoWKoRjihJBdLPcjw+fOEw2GCSGL1FHf5Z4pbPmmoer/W8q03QYwicqqnVzujx6cXls0NHhsKEtmuyXKSA5s9vzjRyksAK21qYzGG2iiiWd9DUB7M9r+yL2F2qQGzOa8SNzR6uDNRMZYdlvaR7Q5e8wFxkmVMLTEhbW/ZhYTvqQd3pF7E4grLm7N7YyPSPaxw6khMtCgoEl6MxA05xu3eokq0NVhkpCQEtlFAAGYDRtIq7Qw8qYQJoSprAoC8vGxaGbNU8tKmAKkpUW4gH3wE6RbUOHUnLLSrM5LlmYgaXvA9gRpcNLShICWyiiQkAADcGirjpMqYWmALawyZ2PlSI9kzM0tC2AK0pUQOIBZ9bwL6QbRMgpZCVZnuWZm3c4Tegw3hZaUpyoYJFAAMras2kV9o4eWthMCVAVAIzVs7coi2TNzy0TGYqSCwqz6PFPbeM6kghAVmJFS1g+l4T2GGdkSUoLIACRYAAAOXNuJh+15dD4xU6PTc4C2bMLO+pF/CDO3cIpGZJHdUoEizuRfwPlEy+qNbmdXISrvB4N9F5KRMQluyVoDcHqPWAG0MV1WXsvmLXaD/RSbmVKUzOtNHeymiY3ZUtgbj0gTVpZhmPK5pFTDS0Opg2UkV1taCW2ZjTJjByCS2pqWECsKQkpCJSkuV5lEAN3MovWuaM6Ls1PRI9oUaswfwEQMXg0K74dvZBTo2rto4qV6hozu1tsDDlIKMzpfvNqRu4RTulRK3YTEsMkCwMaXYnfmf+Bf8AxjN4WqUqZszK8w8aPY/9qsf3Ez2CFDcctijtDZciaQZyEqIDB3cDwMEJIASALCg5aQC2rtMSFAdXmcZnzNqQ1uEFcEQUhQDZgC3MPDT1DQrbU2fJmqBmpSogdl3JALE2PAeUORhkFAQwygBIA0SLD53QM2/tYYdaR1ZVneoVlZso8b+kX9lzM6EzGy5kgs7s+jw09aFQzaGzpSwnrEpKUvlfQncx4QCnbIzEoSWloAyJDs7kkB+GvGLvSTaIw+VZQV5iU0UzMCfdE2yp4mITMCcubNR3sW90PfQQCwnR9AJ61KQDVjZi7BLM5Zos4fAglSE0QLBi3ezaxc23iuqAXlKnIT3im7n3esR7LnCYOsy5S5FybNrAlToQL2xK/aICa5UqBZIYPUjdQOYoSMGkqmjMAJaSoP8AWGYApfmfm8F9u4wyFBRAUhYmApLseygDMAah/bA7GSFBMmYAAhigECylBwC5amQh7lxGM19JlosYjDmeZUsgEkFLM6UpSQamxYKPlAyd0LlzwVSHlhGUKJdQKlczTXUUBMFOjU6iyCCvsS5aTZ5iVBSizuE0pxi9Kmy8OyFKUsFipI7lnqR3iQo00iFLLrY2YKd0QxKSQAhQGoWGPJw8dHsSOmiQAJcmWENQEh/9u+OjTnx/mXsYqfY8rEsiti1Wty4xbwy2Bf19wev8oKdXK0lL9fjDJ8uWBSTMVqztfmRviHwzJUkRYGY63BYBq+sLJ2jLQVDOEAEhLkO5q9bsKecD9q4/qZKlJkzJZNApRSRmNBTMedtIwq5qiSokkl687xccGS6hmPU5XSGQlNZj1OhduMZ3pTikT1JKFADKU1Grvr4RjhNLgu7VrV+e+LUzGqKipwHcsAyRwA8I1+klSZOl2bn+k4QhKZacxSlIJUSBQAWAPugTtDFqxB/ahikM6W1INi76WjPYeeokkmt7t7ImRjS7fnX59sRLO+o1RssD0kRLSmUUL7KQkGgBYM/C0DekO0hPCVS0q7DuKPUpL67oDrxANwHa9marcjFZGJJJUFNfsh6D3+MLNNoVI02yukC5SEJXKOQMkFiKCgfT2Qu3dpomtlcBJNSmhNqVjPYbaykqqkFJuNDoT+UV50+pYnKp6GsJPE2YaG+2PtmTJlozrFBccz8Y1e3OnuAnYZSJailZmlZJT3g627pNnEeGFem6HSy8a1Lqws9P2YiXjsTh5aD1gzErSHBysHJsRzj1jbXRyTIRKmSUiWJa5YVVhkdnL6uRWPOvoT2VkmdedUqHLut4lo9g6TYcTMJPSReWrzZx6xSBuzxzak5PWzFBT1XUMbPbfATZu1M5DzVEKQVDMhCBci4VehpGFxoUhRCqFzT5tFYTjviaHZ7h0dmDPLYgjPdxwjC9Pv7WXVv2f2X1VGawG15klB6takEkWPqNxiritoLmKzLUVE6kuYfYLPS8bt+XhZEkqdSilLISznshyXsPjCbH+kiSFLUqUsLMqYhKQygpRT2XNCB4R5b1kOlTmru3UhKNA5B/anTDETVusSw1GCTQOaFy8aro19ICGTLxCQhmSJiXygAfXBqLXD+EeaLWDCGc1odCs9G6b7aw8/quqmgsXPZVbMg6gbjGl2NtWRLw0rPOlJ7IFVpG/QmPEVTSdYRCmgyjs9P+kLHSp0lAlTULIWQchExuwsVCTSLnR/a8hGHQlc1CVDM4JYh1EhxpHkpmk60jjMJgphZ6v0h2hKmyXRMSplpfKQSL6Q7ozOHVEOO+deCY8oTNbWEWurwa2Kz1LpVPKTKIANViodwySQxobQC/SlCUZaiCUKBllzmCQXbye+6MujHzCQ61KYUzKUW5OaRdxm0kE9jMzCpu+oNKxjiRk5aFKSCEjFdWm9uzQtVqq3xUG083OtTvuIDqmk7+ENCmhcldSczDRnjU+QMdAUTRHQcoNDfmevRf8I96Y4zpp/7h3d1HL7MRBR4brW+bRwUa2LNz+H844ufid2e5L9neIjvKPv8Al6PaRbSwap6ckxZKXBsgEEf4YF/0TR9tXmPhB1KSUlSbAgEkMAo2Z+TDeX8dDK6C7QWA0luJXL3XoqKWJjPZnPLybhw+vjJeqVXps613MAeig+2reHI+HCGnoj+P1Hwj0bB9BcRNSVpmSQgEpzda4zChBpcGLX/TTEuEmbJzG3amHe1kMKe/dFqeOZS4Th4upYv/AFZ5b/RhSbTB5/lEJ6Nrdwof5hHr6PotxFXnyeHfLc3EPH0WTWc4iW/BKiLv8YpSxyHgcMv+Vv0Q+bR48jYsxJBCmIIIIIoRDJux5ilEqUSSXJu58I9hX9Ga82X9JD6tKUyQRRyVcD5ikPP0WzBbEpt90q/DtxWfGI5WB9o/ur8R40nYqgReE/UROp9I9k/6ar+/P+iojT8fPziKb9HZF55Gn9gqp/1OcGfFDk4H2j+7/ceSfqA/ir+78YnwWwXUBX0+Men/APT4t/bK8ZBG/QzaQiehipfaMwkDdKAtu/amGp4pLwsH+d/d/uNT9HGz0y5DfWJ15RvZgo3D3RkNi4YoQk1plNQATzD0jSYqcXS25yI6E2c+nQ+e/pF2Cn9JUUg14X483d+LxkDsQ7lR7J052SV4hRSFVGiQWP8AmFYy/wDR5b/Wal5Y3f8AkjJvFvQ6Iw4evpTkn4RX4jCfqm16a63hE7EP4v4Y3w2CXrnb9yrf6laQyZsQs2aYP/hUrxotv5xN44ZOG+0l9xfjMKjYR/F5ojj0fO8+kbZWyGoFKp/dq/8A1ES9ngDv14yyOdM0FcR2Hk4b7SX3F+Ixa+j5Gq/8j+wxGdhK0Kv9M/GNonZo+9TxJDW5H5MIcC4BCkcKqH/GH/uO3wLUOD+0l91fiMdM2MtRe3AS8o8gYiXsVW9X+mY2Rwah9ZJ/xG+jdn5eEn4FWV6EFWV8wAcMTe5rBmx+w+TwjWmM/XD+5mNOxlb/AOEiGp2Os6jyMa5eGX9igFO0m26hipiJZRRSCmgILEAvxsfOFzcVbo1XBYEl9HHXrTRn/wBSL+0PIws/ZaiSXSH0Slh4DSC6S5ok+RHzSLH6Mw/Jz6jfEviJLc0w/IuPiW8OUXXj+RlsRhzLoS5PsiuVRpcbscTC7sXage25hFVXR27L1YOOcax4iFascvIfGL+Fe1f1AhW0clUGf6P/AI2P7tjxraIMTsQoQpWewfukOOe/hFrGw3pZjPyTxcIuUoaelfMHBcJEbx0a0ecbxa2pajGjBnDuq+sKmqAoDQEgEFnKb8CCIEp2pLUzg0pXRt3l/FE0vHJYgKYGhYmlQacSUiOV8D2aPdX7QcWn09hcVNDEHQ5SA5qASKaGhiWRjFBilZCgHfMXAALhJFRrbfFAY5KCFJLXIYbxkKjTj6GHdamjGrCpOulhSB8FLuV/mDiP5Y+/5hBOLmKQEkq6oHMyiQEFRbMRYczF3DbTnoKZSZq0B2GVSk0LUUQxIZgPFrwDE0EKBmKILpd3A1tyAp5Qq1pUMpUlJDcHAYB2/dLPQP5rzKfQqHl/Fb/1IprtXfr8e2+5oJ3SLF5Fy1YiatJZCkqUapcjWrMTUcN0FD0+xoSEGYwSEglmUqru51IA4VjI4aadFBfPcWVQ6OYk610EFiTUOXch6cKlvCJfC416Ij/GMOSSngxdPw+XU1GN6a4xYUjPlCyoJNAcqnAAVRmYgKa4hU9NsXLHVXWhgSXUpQBF6303xlpOMUAWSlWbKHfVJPvENVMspRGbtuLBmcc6k+QOsHm+MujCPlHhpLK8GK6pUt60t+Hv9K12kvpriEIU6DM7RJWe4l2OQBOgcBybmEV06xGYJWhCA+ZRqXS7smv2ab6i0Y+VPUkMwMu6kgu5a161dojMxgMozVKq1ckMAXukEg8WrBysbszJcZwTbcsBfpemlXQ9DkdPOyFKkEv9lVnJYEG5YXo8R4b6QQM3XSn7bAhTZUlVjvIGuppSPPkTVpU8thpQtUkEuX5+UPQpYbQgM4O/NV7v8eEGTGCWJ5Ni/wBzaa6OVp9tX8PzPSZ30jkpyycM2Z0oWpRJelcoAFH36iGS/pMmjPmkoJKVBCe08pQUwSs5mUBqwB4x51MmHd2QzJBfK5SWBsLV8KxXl9YSQQGGa9C+VwaUGkGTGeuvsHHi/J8dORp6dfa37tPTTZ6VN+kMqV1i8MlKADQKLrBUACDplq9wa2itO6UTAVqMuQEVaWpbTEkUDj6z3+FzhFzVAAyxUpKTWoJpTRgfbESusWorUcylMolwXNi9dyfl4rlY1W79hPnPAuX7il8ddvD079NtDcyOkSgUzFCW2VQXJYgkjMUzJb1LhgatQ+EGI6X9oFMmWZYAzBlOFHQqsHIpTXfGKTMmOVFL1o5oHDB6uwr74tSsUspVVIUokuDVyFMqnEg83MLlY3iEuL4FO1gX6dKV7aeHXddzR4rpMtWYy0yZaWACSHUCWBKS1SCDuo1IedtrMpZ6sMiWEqPdmImGgmMbh2oBqIzC5pUNMxcFVGNSQQHfQesRrnFQcs6kjOKsTvAAFb+bwcjG3Ljx/B5UuQlXr7ddG+u/X2GswG3pk2YyJKVpASSnuqNEpbM7AlZpQ1U0VcTtWYQhaQhOdRPVkOqWhJAdeatSTuPZNngCZzZGOUu+YPUUUnVrpHpuhicU4uAC9GL5qvUE61AiuRjfpmPn2CnawIey/j6ulsIzcYtyFFNASCEpL0o72cqCfi1YeuCgWoQQMoqoBlNUXqGJ/dirPxKTZxZ6nQs4Pw3c4j/SknMRc1d6ijFtDcm2sHmmK1q/edEfLKg7jhR6dFvbbeiW/uLkzGBiydQe6aXdIBplJU9XsOUNMwkqCWU7gO7FLtUHRqNFY4hi9ToeNPhbkIglTklQqrjowL7uHsg8yxO69pT8vY1UoRWlForpzcM4cej/AM4UKJfLUtvDk6sxoztFedjRrxtQtTcdSPOGYdYHaQKg8Sa3J3036wPgsu7QT/aDiXtS/Xzv1aX1LOetNL6ZS5s4vT1h0wXJKa0sakt5flFM4wuwBvZj3rOR4+sPOdu6p+V99PEw1wkF9aaMsTy5xUvqtL1L5dtCzmNH0b3+lPZHTWYskG7g6BQZuUVUy12ZqXPwiaTh8zurdoof7oajw2Hrms5MbylxGKqnL2afAp/oMv7tHz4wsERhmofaI6Ojz7B7HDYImYOQQSHFWYKb2ho6XsmUqqVqa29vINBVcg5aZTzQTEaMMw7ofhR/Ax53NfRiBk3ZKQp+tJHBP5xNLwUtILqLioLA7qkD5rFwYJ/qDzIHoaGGowf2UHdvHnFc1vr8AB6cEFVE0EBhXskerQuL2UAxE0MRqC/Kg+aRaVISDVGW7dnU8XhZR7wBVyKT4V0NYrmz6MVlKVssgOFgeBG/5tDxJUlgqYA12c6eG6Lc4BjmzU3OOHGGSlioCn4EmrbiIaxsTuFspnBziGQQpLu7geeb5rEn6PiKuE2Z8yaP41i6rDgp1drhRPpmrDJcgiqVKalWJ+fHfD85n3HY0YaZ2VAgszDNSnnx84hm4PEJ/wC2rLXVxv30iwVEOQe2NElieNh7IjVNLuese3DjVoFj4gWRdVOUAwBLuO1px8Immomv2JZcC73d9Hoaw1clxe96VG+qYcmWbgk7iC99appC58/AWYlRKWTV0lqOKMQL6b4gmS5mbvIyl0guwA0pStrxOyy9XsdRYcIjBULNQB0qfV7U9YFj4ncLK83DzWoM1ySCKaVq2sORh5zVNDUdrUmrtWLMlKklwpSXrej8KR0yXvVro5HrasPzjE7hY6fg1lJKVgsAACGI38COPGKGHkrKnzJoQ4JJLCmgi9kKgwUpuD0hFyXUDlXuoq3GIXEYlU2FkXUKKnTMQ1w5LitRZrQs/BlnzeID8QSH38osTMIpJsk7nFd7agwqpYN0DxLHgReF5xidwtlYSQTVdW+zlcbntQ7o6RgUCxJvqwB5ixizJkhru27KfOgiWWxUe1MB4sxP4SBESxpvqFshGES5qRSjKFeJo4IiFUiWK9sb3qBbUC1D5xcVhnHaSlQFRcvSsODA9zKbOUn1P5QubKt2MHmUhWgWNAHSrnuV4xKEIoUpZTamw3O0W0qqzAnQ29dYSYgqHacN+6R6wniMRXyJsZfvHA3HpE8pASCBLDNd7+Zd+cR9URZmHD86Q9STvJ8Pa0S231CyTrwaAoJ3Cih8RCpSCKgeL39kRjR6/wCG3mHEOKAK9pvMeykQ0AstDcBozP4MYfLbM6kudC5Hgob/AAhqABYivBiYcAdxI1Z68jpCYFkYwfZTCxTUB9lX+cx0TSHbJUuKl/N2hEhyzmulPfHR0WIaly4etq1iSYtgA7evshI6H1AVUxVsxfeABbc8KEXzbta23/lHR0SxkSUjd/EQx5DSJZUoCrCriwbcNI6OhgiFKEh2SABdnrpwhjS0nMRcGxNWOotCR0WtXQiKZ1ZNXc8+G4iHSsIhjU10BUzeMdHRTbS3FZLIwgBORSkuBx9sRmQ1A5Fu9ryI98dHRm5MGLOUtJYpTpVz6te/rFYiZdRJF6EW8WhY6NF0HIkw4lqUUEl7vV/HSJUSUILgk30+KqR0dCno6ELiZqUqSSHuCWBB5uH8oQrQzoOVRNWBym+hjo6ElpYWSfpJZyfJwIbK2kFEUvSw3aveOjoFBNNhYoxAqAwu4Ab4w2XiSC1fEg+6EjoVLYCZWJKQHCanz+EMxKSp+0pJbQ/Ijo6JWlMZBJlhSaF970O64hDOSlwz1sS4fxeOjotK5NCJElRqFFjRqBuVIf1rd4HnSEjolrWgFUq1C2laHyMQBSKkKKTr3ix98JHRUVYEz0cm2oo/pDVTAktUEijH829kdHQkrGNTj0i6j4ivi0LHR0brAixn/9k="/>
          <p:cNvSpPr>
            <a:spLocks noChangeAspect="1" noChangeArrowheads="1"/>
          </p:cNvSpPr>
          <p:nvPr userDrawn="1"/>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AutoShape 18" descr="data:image/jpeg;base64,/9j/4AAQSkZJRgABAQAAAQABAAD/2wCEAAkGBxQSEhQUEhQVFhUWGBcXFhgYFxgYFhcWGBgdHBcYFBcYHikgHRolHRgUITEhJysrLi8uFx8zODMsNygtLisBCgoKDg0OGxAQGzQkICQsNCwsLCwsNCwsLCwsLCwsLCwsLCwsLCwsLCwsLCwsLCwsLCwsLCwsLCwsLCwsLCwsLP/AABEIAMEBBQMBIgACEQEDEQH/xAAcAAABBQEBAQAAAAAAAAAAAAACAAEDBAUGBwj/xABJEAACAQIEAwUDCgIIBAUFAAABAhEAAwQSITEFQVEGEyJhcTKBkQcUI0JSobHB0fBi8RUzQ3KCkrLhFlNzoiQlwtLyNVRjg7P/xAAZAQEBAQEBAQAAAAAAAAAAAAAAAQIDBAX/xAAsEQACAgEDAwQBAgcAAAAAAAAAAQIRAxIhMRNBURRScZEEMqEiQmGBscHw/9oADAMBAAIRAxEAPwCreUAK8gPLSQGzOs7wGA20Iygae6tK9i5VsokKSGMqQFgE+JvCQTl3OoOnKMTBYhmuFozWo8aIilQfFJ1BGo8Wmw3mtVsdbUCS9hSDOX6XOdfAzXAWVh7tt9ZPVaop0R6W1ZYwzZV73OzF2C+JxlJB02kn2lMSDHpV5r1wDxKpYD6upJB1lZLbDl12rnscHD2wMua8VUBQEzEgTE6ArkBgiQSR0l7OGKslzI0kwQrTlyz7RK5ZEEiRuDtGlx6lwyTUXyjqbbBgCOYB5fkSKOKx+FLDgDbLOk7jQB9IJEnX3QI12q+hCTatniyRUXsDFPFPSrVmBopRRUqWBqUU8UopYGilTxT0sAxSiipRSwDFKKeKeKWAYpRRU0UsDRSiiimpYBilFFSpYBimIo6arYBIpoo6UUsgEU0VJFNFABFNFHFNFUA0qKKVAchhslrDq7oDngJAHeMG2hV8TIoI1n6nIHSwMaxeVyNaue0LfeDu8mZcyrlGYkCOerAE7GqeEwSYe27Op8QtMkDLbYDVlZPEqhmGk6MeQjUTjiGYu7uY8KglFMnRVAjwZgRGs6dDHyWr5X+j6a24NJcKO8AD2rpYK0OCWJH9WQRBGgG28GQIoeHcNuEMEd0ygoM7LcDTqxVgPZ12I9/TPtY1jbBywjggFSrNq0MrycubNO/nOxq7ZxSo6IYZiGYn6rKcobLHmMsDodOm41qqSMyvTaZscGQ2xkZ1aMuVohmBEw2g1BnSSYia1KwuFXLKM0WsjT/ESdJJQHWNdY6iY5bYY5oKmD7JgwQJnlE6deY849inFUjySg27DilFPFPFbOYMU8U8U8UAMUooopRQAxTxTxTxQAxSioMRjUTcy32V8TeWb6q+80PCr117ea9bFtixAUNm8IA3PWZ5CsqaeyOjxyStosRTxRRSitHMCKUUcUooAIpRRRSigBimijilFABFKKKKUVQBSoopRSwDTUUUopZAaVPFKKtgGlTxSpZDhsERduZUW7afQq0gOSgMgqZUEc9zI+FIIVcG7cCBAzMjIGLkOyywkqSQzGYJEkjzzsTZdiLhYqy3cpQMhEkADKhkLBBk6yGG1BetKQHykhUBWDa7wHbxhg0HUEErsVIgV8uMnH+Fn0ZJPc1LeDGJFtiwVwPo/CrW1EsMiIImGNszsCBrrNbNjhgs3GBACCCGECIQ51FvNDA+mm+23EYbGYjDMja5gGUB4NvUHJlOsGCwy/DSK7LA4o4hAhC+GAym6zEMTIhWEA+LroFI9Oikp7dzL237Gxb4hlALFWJkuxlUYE+EqCNH1giREbCqisLbDKW5sztmZIOngaIOka5j1qDushNsk948sO8tqOUDMPFAOpzCPdBqzbZFIysuYgQJLLmIA8JJgbyWIkyTrWkuzDfdHRYK8HXMJiSNSCdDE6VPFNaaQCOdSRXqXB5HyDFKKKKUVSAxSiiilFCjRSiiilFAVxhUBnKJkmYnU7kTtNT5QFEdT+VPFGw8K+rflU2LbZFFKKKKUVSAxTRRxTRQgMUooopRQAxTRRxSiqAIpRRRSoAIpRRxTRQARSiiilFCARTRRxTEUAMUqeKehDke3eEDJbcEDxe0dROU6x18O3Oa5rM11bVwILOSEUIrzqJEonihgdgdJ10Arf47f+d3lW2ve2bZKgL/AGtwe2VbbIgIBO0mK1+z3AhZNxnGsnLOqKhUGEBJiJYE7mPQDzuGqVnoUtKo5S9g7GKQBEOfJGVkVWDgHKFjSZ89Z03qbHdme7Au2Qy3FHjUF1uNMjMTOaTrLLJMczNavGuDpcbOrBN2F3OuRSnVgZXSdYPMc6pL26W2yhrTOcoVijTopOVj4fCSTMTswPqcYrkicuxrcLw9p2BIuGVCwcrKGUbvp7XtgHb0NWbOCtjw285ViuZh4tBLCWnNE+vLSNayh2lwhfPN22YHha3Ak/WDjTaRE7TXUcHxFu6neWyjToWUATB5j4/GicXtZXa3J8JhhbUKCSBzJk1PFPSrschop4p6nbDLlDTckbjIchn+L4a+tZlJI0otlelFPSq2ZGpUQFHcsx/8XH+oCo5JOipNkVSMPCvq35UMUV9sqpM6zsGbnGsDTajfASI6VO2kSDrU1i0CdcwHPKjMfLQfrVcklbCTbogpU5Efsj7jrTSOv86WShRSinqVbCkT482uytk3HMDXQHfyqSmomoxbIKUUVKtGQYpU8UqAGKUUUU0UAMUooqahAYpoo6DvBMSJpYGIp6j73oJ+H30qmtF0s837L8ZNq14blm2EWLj3MrkhZypYtIQYHm0SxMEkmtK9xvAlS2Ia/iH527wI+FgRbABESRO2tcnjmQGLlu06+yLgjc6xvOb0159apcewD29HtRMGVJDDUgHxMcwmddtK8UfyGtmel49zuX4EcVbaMLbw65gy5UUNlG8lV1JG0N9bnWGeGW7J8Ia5uArAQpAI8w3py2neqWCx13KAe+cSB4r7Ny2FuQB6AirndDMWXOoEZmLws+c6x5dazkzW1QUaAu8JtDO4tugDT4shIzaeEfnB3rQ7OOlvFhjedFKkwVBWdypkGGkzpBgHaqeC7t2DShAIzTsyidlQ5lmI91eh8O43gDc7uO5UKGDAwS50a2ch1AkMD0BBAiucZ/xWXTaos/03h/8Amj4N+lOePWBAFxAT9Zs0D4Lptv8AfV/g2PwWKC5LjABczEsQu2odyw8QIaRyINRdr8VZGlmVe3mLDx20ZY0PeDSNVOnUV3edtE6SRQPE0/8Au7B//W/45q1f+LsMcN3XejvMoXNkOSd9pmKk4XaTurTXi4uOIZTnUqS2UNlbLC+cAe+K6E4GxdUG2QAZgrI8p5aVh5G+TaglwcMvFVHiGKs6aj6N526Zqn4Lxi7eXOsLmzMc+GcCQYgMWy67gCuxPAkyMudhM65mkacjmkc/jUrYzC22Ld5aDRBggmOmmvKsyk2yqKXBw3CsTfuXctxbaQfDBV2fXbKjkhufP7tbnba/iywFjuwgAMXFvBs2x9i20jUV0Z4/glM59R/Dc/SKgxHazBn2pb/BP401SFI4jCcCx96WzW5/hV1jTeLiqd/LlULYXGKSDd1Xf6K6Y59PSu5TtnhF9lHHoijb3+tQt2zwfO25PP6NNfXxVdbFI4xeD4u4C0lgDB8NwcgdiehFY1hsdYcvYxeWJIV2u91z9pDbIK69fwr0v/jbCRAW4Bz8C66R9qqr9psCRqm+82UNXWyUjmOHcTxMl8Q1hM4VlIzshJ0MKYjWdfPyqDDcYxbW7txxkNokoi/SG8OQUIW6CZ610fEuLYG8qrmACgAfRlYHllG3lWZ3WHg93eHkvi/9Q9KnPcnBBb45muZTftJChvFauBdY8Mn6w6etbmK7aYezhCmY3boQrFpSQWaYIzNMCdZqz2d4LbvAsbrSrEQHYKQQI0DR1rpLHBbS7w2kaknprqTrRzfcqilwcDb4vbME4qxBgkZGBAPIy2hqccbwxJAvIYJHPl001rsf6AtZi2YjUnLmYD0ABiKpYXC4Oyz58RbYmdHuzEsNgzkCJA99bWZoy8SZyH/E+H77usxjLm7yD3c/ZnrU2J4/YRGYOGgTlXVj5AV2L9mbbXM4dhqTlDtl1H2Q0R7qnw3BLVsHMc394kx8Sa115E6KOTwOMS8oe2ZGnI6EiYM8/Kr2Gw2ckRcMCfAAf80kaVdxFrBW2Ja6gzEaZmOpiMoU/wAQ+NaOD4NYgkZXDbGcw9xJNHntURYaZxj48HMqTmB0B5jr9xrOt8WNtyr+IbjXX3TVrtzgDYvhrQ8LI2ylgDOwjadPhXP8SVZttbIJIEnnpvA5dPhXly/kZKbT3X+PgmhXRtX+OLBInbyn1rEuY2SepgnrtvPL/eoUuCTBEaRP4EVD3oOv2tD6cxXizflZZx3f0eiGFJ7F8Xyep9DEetKs+7dkzMfv0pV5VPJXJ30I5axifou9vRIcq4jRGXICcojxNsSv2JPWh77DKcjANZmVuqSWXNrlZSDJUnURqRodahwWItyzEuHLsTYyAqCdTkkQkTI8JiBXRm/3iJ3Vvu2DOe8BEhjzuMPHKowliDObTLGv12cKsyrXetcgMDEDMRCW1O5ghTmjXLInTXWqnH7TpcCXWJBAKMoKICyyAWbRvcSNN4q3fxSC5qbLuYIaXtr4QTqziWMQsFSSSuukGW7ik7wqwtGxcMgPoo107oXBAYLImFjMTGwppFI51bltUCk2ydZyjxED6rE766bcprZS8O5VgsxGtxsrH+FNZnn+VK/wTCXAVw6XVd3C2nbMTAMuTaUlpy+ugJHlz2AxDWrpW5nRhmVs3tLIOjB4iNtuZpVkcTe8LW80wDmzAAbwANAZJPskRsCfOmWyLSQMpI+soEAbzn8p5Dl1qXgvElVbmZrTo4gp3euZBCMD0HP86f5xaPshSup6pbnXRTryiT09K5yIWnAXLbFwuPDmaSBLZdZmdiZPUHpr2PZ7gRa0Ha4in2YZ1nSfOdSD8PKuFwOPY30vG0HXUhXACkmV+lI9oAyQOsbCr3CsWMJfW+sOwytlOZSHIGc6aZTqB4pEiZmKsXTsp6EvA/8A8yf5xWjY4RZUML19SU9sKZIkEiYB1gE+6sjsLxvG4jFfSXXNkq7ajwtlHhymNpI26V2F7s7b+d27oWcwvC6CZkOh18t494rtdg5nC8Q4WbgTvGkgmWVkGgJ3OXXTapuI8QwFm53bWrmbKGM+GJ2BDPM+UV5/icGBiWWNrpE+jV0/ytLlxRdYDZLYmB9qOflR6kFpZqcH4vgcQzIlm8HGoTw5mEEsVAJ0ABJrL4n2gwK3HRbV5gpIzKyQY6TTfJNbJxAdva7i5MjWZArkeOuUu3MpiSxPl4jr++lWOt9xLSux13DMbhb6sVF4ZT4gQpKrE5mIMBYDefhNYuK49YDsAGZQxAcBcrCYDAk7Gt7sBYHzTiJOpNq3r55Ln61549szH1cr6eYy/qaXOjLUTqruOtKi3GICsMw2n003POB1qTC460+o26lSPxqHtHwZUwPDy2pdc0cgMoyx7j99ZfAFzYQz/wA1h7g8Cum7MbI2sJYW7cA7yAxOVs3hjl7q3LHZkt7N5DH8Y/WuZu3mtKrWiVZWBBHKJP4gV6f2fui/grb4u5mzy5LkLOW4YEbRAEjnJ60ktJY7nAcfwvzZu7LBnKhtGGgJgE/GfhXH4vDg94WdIyDNDGRmzAMw2MwBqRGm/PqO2mNb5zfsWc6LotzOBlAM5cvPKe7EAESFH2RXKYnDIio91iqMIBzDIIdl0RdmEMBI1AO9eLI7kaLllrllou3C5ZZGRWYeyuRcy+HWW8WglTUrY4naXZgXVQZGQAk7DXYz6ViOpvAPausoQmWX2EYHwLmEEn2iDpuANtOgtlbi2zfuue5JQIkqBaAYnLHhUnmRqZMyBq1Lu6LRmX8LDKS4AcZlWQXKnmB1I266da63s7wHPa8WItlhuFeQsnQSdSduVcvicfdsXGCd6i5nCknkwXwyABPgTp7IqzhOIP8A1l8PdKSxV830qW2EIOoUAEkwIU+RrUZaewas3+K8GeyyyzQ0ZW1ykET7/dqKDAGFfPvJCjQ5UGumsSTrO8GqHGOLi9dLLmWzkVlQEwvIhAeQjLpGqkxFHwnF2mUhpJbQEypDSdQ2xkED/BFc2ryt2XaiO7iAWnmDyOhExv8AfR3LknXT0+H79azXFxbm3eBSuSQIYmRBUGYDZhPltVwGdoj36nnvGn6V5skadHfG73FdJOuvP4cvz+FKoO79dOUxHprSqfBTlsZrcCALmBGfwmFOkFrh0mZ6Lrv01uG8NcEqxaAhDqly0S5c5YQtCrOVvtbRqNqDW8TfnD2EQeHPcP0aLB0OdmhZ1Gszv7un4R2fFrDy2IZ2kEBXU27nd+zbUkF4jvNIG8jQa/QbOETF4i1ywW7yEbUgBVz28hIXOFEG4BJHr7heHBGNrN3tu/fYG4FRVuZ1bKgD3M0htSRI012oOK4e2790xAchmDi4SGBeEBUiAAIWGy7AwfYqxY7+xe7vvVUNbAtmz3YS7LjLmY6BTJBY66e4y6Ra33ObtYqDb1JcNoNS+hYwxUzBn2RH1tKr8TwJxF17iQRlB8HMqQp0Os/Wy6GI0Nag4MwLYqwFgXHkhkItwJORRBAQzBBjQQDTYzHWjatrmdriKVbbKTBgKUExoIncQCTsNN+CHJm2qsRnBHUT+BHpW/grq2kDAuqlfHoMt0SNADJg+HfpPKs29a74sLagQA8DXwjQ+ECZG/pJMVb4XavtJsBiijMRJKqGYKzKNwBI9wMmKNWiF3B3jcDkMFyqXhlLlyoUMuaI2ABBIHiG/JfOjbZe9t5nOp2VgsAiWUkSQGPKMpnear8JuLdYKLZNwBpywmZRLOYED2QD7txMG6mIa6Q9xGuspIl1hDoWyxtIBPhgSFmN6zpKd78kdtVu96122AUYKgFwuM4BQM2XIGgHSdZBFewsYdfPMP8Atn8q+cuy/Grlm4oLWv6xHU3Hy3Cc2UKMpgKPTwqxgQSD9DYC8bgS5K+IEgI2ZACNgw9rXn5cq2mEeUnszi3xVy4LT5DdYghNCuc8yR0rT+VHs7i8bismFti4ndr3ssix4pWCxG8N8KHF3bvzggXXC97oudojNtGatD5QlHzkEkBcgmSI389KPK3brgqjQfYXsticHiWN1V7oWnUMGUyxKkaA5h9blXDYzsbj8TcvOi2jbLXFSbqKfbMZgeUGu2+T22vfsVIINp4IMg6rsRXO8Ra0lx+8dVJZjrpIzHypHLJK0iSins2dH2V4DfwuCxa3guZrFvVXVgXC3Mw0OgEqK8xs9nOJXUDW7AaPCT3lgasFLaFp5CvUeyFoDDY3LsUSPTK/61wOJtLrlYZ+evigR7+Y+NXqtK6Gnc6L5R8PeTA8NVUJuJbQOogwRbAbbz6Vy/Z+0yYQh1Kt3jEggg6vOx9a7Pt2v/guHS0fRpqTv9GK57B25wxYeJQ2rAyAS2gn3fdXSM+FRiUe5Bi7BuIFBEzOs9COQNVf6RxARbUXO7syFZVDICXkwWiHzZmnpbgb1ca4w9PL2j93rWXe4uTbZXZGQPKlhCo5IBLAT9JACAzAkyK5Z5xuu5mKoh4vxd7zZ7jzeUkXAEAClCQLgY+2GVtyJ8cRFZuM4jaS1kclokEA+IvMGDsDzkaAbRImbj/DxYtZlNom8G8ILZkUNlU3EZFCFsrbgGU+NGbd1DiLrl38JuXQyq2dRACrowgZBMa8ia4uK5ZsjwdkX7Koqvaty7nYoyZoUAwGZwdDmPJYAjXpMPjcti331tVtw4zKoLMxPN9NVbKCAOQGu1Yhx+S1aAcMx9nViNdF70+YHs6Dw6UT4VgLeVswJ11IYKQJKEeEqIBmJ3kmYBu+SljiV9AngtuSe9K3JYnMF7wgNEmFZQNI5yBFa3ZbGO69xPfKqF7zd46G0GZpWXC5jqjaHy6TjYLEMxAt3LgVVNtQbsFAxDMsHM8FlBIgbRVzgC4q9dZLL24TwswKkhGzZs2mU+y0yJIGg0rUasFfiN0i6bPjzW/ZLQpHiPIQWGvtRu3KBVnC3WYOAgKeKDIBEgbjoSY/OpO012bozKDd7pQuihXUTlMgANoQvXTc6Gg4bfJsPmtspGYCVgNI2PMDp/tXHMvCKjRsBcq+ELp7OnrrGh1nWgv3ATvEc+WnI+XKgwswSVIykjwghc4iYka841pK0DUDKTpI1+FeRRqW56FxsVkkjUlNSds0z5geXOlVpco9kgfdT1rX/QtGwuJs2FdbFm0TIFwC0EbMBoZBIkEnqIBOlUf6Wa4C4gqq5mtlkJYmPpGLT9ZlhPOARJrmLWIIVluAPcJLl1KhkkyRmXxMPKY6cqs4RVLMcjlShDJn8DNMgssSVjSCZJ1kbV7vk5fBdbiAdu8w9q6mdwLrWbeaWRSCbZj2gHJyCNY12ghgu4tlbts65e7tkMr6ibjK6nKtyAB3bTBJ0JrDvY/IwNlu6ZQq5UDQSCDmYmSSSNRt5Vdv5rlktaxN4taVA2dwhMSVNhE9nUHTeBM8q0YW4yY04QOpYrbbvAcPAz2nByjvBtDEElYiANNQRkpw02gbllw4bOMkEMwD5YH2TE6Ez8RWnZFtrc4u3nIygX+9LXcoMybfeCWAGknYRvFVP6fVgbYcBRoGyhTl6gQQB8dKm5JGfYwDm6oKMjMoFvIpYFmZVyvmMskFwQJMaaiSBXiBAi05DO723Ktlt914dFQkQpljrljYaaC/dKwWe7cCAEjMRmMLClRl65dPXQEyOebEgG6BMPuJygeKdAuhAIWPTatrciNjh+MRCEGYvAAKpGbMAFRlTVhHKdSfKj4hibyX3tAMhBUqFLoQSIDQJzSjHXciBMaHObC3LSguxUZpCgjRo056MIg6chVu5iotd8b/AHl05Qy3C5cZleGWd8qgAkyPpFAqV3RSzw7Ao15ExAZLSgm462yApO4MKQBGY7QT5V7r8meDtLYW5YxN2+jAqRcbNlZCwOWdV56AwdCOteBcK4s1q6lzIWERlYeG4hBlTM6E89/iZ9k7LdrMFh0WxhbDIxY58xBG2XVxqSB3agHaQDVQMsYf/wAzuHrc6Hcb10Xyl25Zv7q/6hUvAeHm5jjeGRrTB5BZsyMwBHhPhkH0In4v8oK3HuNbSy7koviUErvz6RFaluIor/JXbgL/ANF+UfXHKuN7cW/pvRWPL7R616F8mfDrltCLiMjW0VNRAbMSWI15QPjXJ9uOz9+7irndWnKKMoIQEEmTpJ5ZoqwdCSs6nskn/hMT/wBO3/pavOLqfT3PR/wtV6l2LwzfNnW4jIxhGVhBhVgEQdjJrzfi2CuW8ZeHdXDbzFM4QnwygLADeMpMVFwGtzf+U0f+X4D+5b//AJisPst/9Ku/9VfL+0euq7cYVcTw61kkCzbDoSCCcilcrg7HTXpXJ9j0jhd+23J01XWCzsw0OvOul7IxW7MLtXm7q2Vie9G4kRlb2h01q32dxDWu7zC29whmYOp7s5XJRvDAORshggzAHOq3G+H3MTYCWoHizEtIBWCOQPOK7T5K+AizZuvdKF7alVzSUBdiQxn+8B7zWMiT4CTPPeMYMFme6GRnuGWIAsszZiqKo1XYdBzkkChQ2kBNpUJIUSrQiss7iSWYlucj8pOM5r14sCbV+5Bu3LuVUU5H7zIyAnI7ZwI5qSd/DvfJ7gBee2LhYlVnxEmJM6awRJOvOueh3Vkbo5/G8LYB7q4W7lXL3jSWVM0aKpaRrlA6DlVRGtWoC25JhlLHdzoAoTVjJJhjOlfQfaTBZ+H3kRRmKEjQSWA39dN6+cMPfZjFy2zD2SyiMkaEIEjWCsievWk8dfBYuzWuZULm3bRFB1hJkZgMskZug261awOFuAi5bVmFvxBmKIoy7rbGggaAr7orCxuJyAgD6R+a6MAZiVXoM3M+fKt3hc2EC21uASW71LjhMx8KBgwGRgYY5h9idstclEpW49jLb3T36OHPiAVQujHMMrCBBJJnnz6VZ4WGujP4raqAoBAMspG4jn19amkhg1pjmulgCHeBbSIZiQAxliCf4NjIBnw2LzSpUrrC7QRAOoAETJ/ntwyuXFHSKRavP1PnpufUVQxHjPswo3IA0+/etC+j6SgkxGpnXp5aH4VDbwTs58AMROjGOep3Xl921cYQa7HVy2KRtDo3+YClUuItux3Xp4WB57GYP40q6JSJaKrBVlgBoI12n9KqvxXKPZGnISPeNqDHKiq4GaY5yfjWItq8dCGiRtrI93lNdoxTPTKUlwi7xpHYoUILRIMcoOkn4ifOqg4HcAIF1ZgMy6j3nqRr5+VWcFiEZiDbhl2KkzpsROk7b02I4diMxe2QwYanMqnzJDGusZVsebJCT3juDiuEXiVBuI4ChRmIVlAEZADroB6aVGhS1NplNxiNQpjbr0ED7taCzwjGMIS00DQyVE+4kaeYof8AhfGanugJ/jtgf6q1qXdnn+Sli70tuAIAIBLATuAduQ51FiFPetBJ1MNEEg8yBzI385q8vZ3FKZFv/utn/wBVaOA7NYgSXtnoIZNfiauuC7jUijwa384ItZ/GutkMdGI3XUdBoJ0k7nSn7UNOIYNbNl1TLcXwmbigifCABMKJ9+taNnszdtsGyupGxFxJHpGo11psd2evXZOV2bU6vbJaSSczbk+pNOrDyNSMPB4hrbJeDy4ckCZYFMrBiN413/hNaeDu940+IKJzZfFrGrAaaGPX1q4Ozd4ye4CAMvh7xWYzOuY6QOeoOo31ifCcGvJJIymTqHUA6mCdehj9adSC7jUjufk746tq5Ztsbj5y3izER4T4UJ35blT616B2y7WJgcOl5Ee+9xsiWxcZZMZmzHWIAnavHUx9y3aRbeFtlwTLi/bUEj2SUMiQNDG++lH2n4jdxWFt5hbW8hJyi5b0BAXQggAQW5nntVU4vuatHsPDuOjGYK1ibJKM2R2tszOyjNBXRgSCRvGo5Vo8R7RYSxkF7E2rRdcyi5dCkjyDGvFuyuJtWMQLrYhbQOEVGRWGXve+AZJk/UBYEDSYnSKD5YMTYxdzCHB3bd5baurk3EQ+0sAm4RJMNVU4+Q67HruNxtrFWLhweIS40aMjkrM7aMBrBFcp2w7Y28G2GQJcuG/MkXnAQAhTAkyZP3Vzfyc9orOCCrfu27YKkOM6tlOdmU+Emd4061j9vMVh8TjLL2L9p7KxmfPlCzcDHRtZA6DlV1LyQ9Rx+ISwC7FngE901zRtPZYmYHImuSuG07K9siyLgM2LjaKZ/syPbWQSDp5AGRWdxbtTYILq9u7cJYwWVVE7GCdeW5rns4uas6M7iWAe0QCeXtbfdFcsmSlsLrg2sUxmZLLpBUctdpiRv5a711PYPEi81ywO9Cm0c4LIARKrOk6w0Tv8K418XK2wxBKgA+O3y32P61p9mu064O69xVV8ylSveKkElTM6/Z++r1Ii7M7t3gBZ4rdebxWbdwxlnVWnKpHiEzrpADb6Edp2HXdoA0E6RzOhBmNOXkKyOOducNie7N2xbV1Ihu/BOXfLoBpJB91W+E9r8CiQ15FPMS5+8Dy++twcXKzlOz0q74rZUjQgivl/tW3dXrtpMwQEjKSp1zTvExoDqOor3tvlA4bAjF2/g/8A7a8b7XDD4i9ce1ctwWLBs0F52nNrAG2nWuk3GiQvUcecyMrarPjGXQgSYOgidP5Ve4lx+5egM7lVAyKIRFYKAzC2nhBY5iSNddzT3OHoBAvoRpAzQJnqs9WobfC7fO/b+Oo30Ex5cvhXK0dgrfG7oyyFMRocwUrA8JEjSQp0jUeZnrOFXzihmKqESdQCqhyD4TrpInXXcVyr8OtaTfUwORWfdrWzwjGJYTIj2ypIJPeKHOskGDzED0HnWGo80LOuwuHkLNpJdZGYkBYJWGjxAZoGw5Vd4RwE3Lrrct+BcsRO7FvZaYPsnc/HWuGxPFnYgrickHTK6CNZg+ITrrrXQYf5QmTvGZLbu+Q5xetqVK5pgAmZLT5fhEoi2anaTh2FwzqrpaUsCwV87PlnQsBtz08jtSrJ7ddrrOIuWXsrhbp7od6ziStzMZQEssgaaiRrT0klZLZlPdmQJPl5+Z5D9aoG+5OVsvXQ6D4UsPpOd81xpOm8SeQOn8qa7aSJjrqTJ10JM1zjSPovJYP0J3C7wTEEn1/3qa2ylsytoBBWR10399UFGZSqoTBMtMRAnWfKKHMiMGmOUjp6V0qzEciZYx/aC7bWLLlQdfZ2PMajQ/pT8N7Us5C3RmPXMQT9xFRY3hNx2TIhNogDQZTln7wPPbyrTw/ZeyP7W8OoECPLz6Vyk8SW5yzfj5JvVob/ALEh7VqgkWfeWE/eKEdts21oif4gT+FZmP4Lezsi2yyj2CRusnU/vlVOzwTEyPoXkyo0j4/j6VFHE1z+5z9Jlr9D+mb93tQi7o0+40OG7aIJm03qCDWCnZ3FuQq2HJMx5wJ5nYAgz51PZ7GY9hphn2LGSogLuWk6AecVpYMf/Mw/x5LmLOgTttZIMo//AG/rWNx3itu+FKE+HNIOm9Hh/k+4hcVGFlQHJCzdtjWJ1Bbw6cjBon7AY9AGa0qiNM1y2J0DeETJ0IPuPQxuOCKdox06fBhIqhh16fv1qJmA0jUH8K0cZ2exNtodYLZSQGBkPBUgrI2I2/Go24TdIOwgazmMaDoImK3aO6wT8FdrYJHT9N4jnTEjfLHP9/vlVn+grpCwADE5TIgep39BtSs8HvlfY32U6E9PfppS15J0J+CrdcQdOcfv3U6KuU68yToDy51Ybgt4TKAHpOpBEyANxp91MnCbwDNEjQaSNTMGI6An3ilryOjPbbkrl5HKPOOmon8fdQOBrGuvpIE9eW3xq2eD3hlXu955+1r1O2n46+UVzhl9BJtmJEbGN9wDt5ny61bj5M9OXgqMIHlO3Lala1LAifP161I2EuErKNqYAiBm3gT5RU9vh1zWLbDQtGnsrEmCerL76toaJeCC7t0Gn7223qJCJH67+taWK4ZdXKpXXfKCIIALH7gCTtrVe5wq8pJNs6b6DTSTpygA1FKPk0sU2roieATI59do2A/fOqxerqcPvOR9G24iRA16Zt6gbBXNfARBAIIgy2wAOp9wqponTkuwNoaanSf3+/KmG/7NTvw66q5ijZTIkCdt5IoLGCcgMFkHbnPuGsUtciMJSeysjXeKaRMnWpmwdwLnykLMTIjl92oE+6o1wjlSwEqsSdNJMAesxp50teQ8clyiNvw/f6067fv76mHD7pAIRoYEjTcDePiPjSPD7v2Dz6awYOvM01LyXpTfZ/RAG91PUo4fdgHu2g6ggbjrSq2jLi1yj0tbjndPuFA+ERt7Sn1QD8qZcdbInvIHXlMbTtNMeIW/+YPLWPhXzdzyapeRjwy2d7Fr/Ks+/Sis4RU0VFSTsoAoRjVP1x5a0NzEIN3X4j9a1DJkg7i2hqZIwJjVvLxNtRteMbnppP6761CuMTk6n0IPx1pxik+2o99Wc8k/1NslsPNIAObyqa2h5M+0f7b1AmOtDe6npNF/S9n/AJqfE1FPIlSuhbJxaMaM/wDmIn/ao/mm+reZzGfdUZ4pan+sX4mkvFrR2uKfefzqrJm8v9y2x24csbtGn1jUTYRBG5j+I/fSfilo7OunnQjEpzdfuq9bMv5n9sjYSWFGmvxb79ak7tf4uX1m+7WofnC/bHxH60QYcvxqPNl9z+2SyYWAREGN9S0z8aJsEOZP+Zo/GgQ+U1Yt9Ip18vuf2xZD8yUfWY+88/fUvzVYiT6yd+ppwPd6zTa8/wA6eoy+5/bLqImwoH1n+O81ALY5G4N51Gs71dANM9k09Rku9Tv5GplRU/iuHXqvw0FC1on6z+fs/pROCOv306sfPyrfqs3uf2NcgBhp/tGHISFML022qZMADqHMjmAo1Oh0jyFCUPSmCEeVT1Ob3Ma2S3MEeTn35T+IoDw4sfE+YA7ZV3GxmNx+VSLdYfzqYXCavq83uKskvJX+YPyed/qrzqC3wwLGkETBFtNJ0OUBehIrRE8j99PnI3/f30X5WVcSLLJJ8szvmw+0RBBXwroRzAI3pxhYk52JjcBZ02nTWtHNO/6VG1nzI9CKvq83uJrl5KncAgAs+hMaDSd+VL5ipAhm08l/SrBtHzPoY+NQlY3B+Ip6rN7h1JeR/mB2z3NOmUfgKVB3fr8aVPVZvcTqSHThyZYlfQLmjXqNDtvR/wBGISWVnzHX2RlPMyPjzqNrx+yZPXQT6fyplvHmCdOUjX3jlXl3Fhjh9sEMpOYAz4RlPSFO0etHbwNrUZADH2d/Pamt3Cds2nrAqzh7kgkyRTcFU8Kt7d2CBvPSfQ+VVzwC0T7IGugOoHvPL1rVLjzFRHE7nxaaDQmfTlFVNoGU3Z9D7Tn03FA/ZmyR7Z5/V1rVtXJ0GbXrpHWp2WORA6/zq9SXkGRa7OWRrDMB1P6VYt8Fsja3B8mYfgdqv5tdz+nvp3IA5/vyqa5PuCkMDbX6k+WZm+MmguYK2SJQA/EffU1xhBMH4Gq63AZkHy0jzpb8kCGGQbKvwH5VKttOYHPlUaMeQ+Ao1JI0FS2QY9AKJG8vdQuY5afgaiUHpOvX9KAvI2msfGKPuz5VSDtBkR0qa1fK7ge86UKTCOv78qbP5xRBp2X3T+B6U/u/28hQAnL1qI2Qdmow/T79KMv7j5an4UBVex5z+NRsxG4ar4vfv+dFmG/4daCjNBB9J/Z2p9On4zVq5aDbEfCoWw7j60jf+dCUArx/M/jRDF9R+dRsD1+AmaLXmwPu18qAn+dDy/CpVug7H8fyqmQD9b7/ANaAgT7Q91KFmlryH3U7HqPurLLR9Yfv0olxZ+0D+/jShZcLL0HwNPUCYocwD05/nTUoAVDd5epp6VATWPr+/wDGr2G3Ho/+lqelVXKNIiPs0uQ/un86VKs9wiCzt++lWD/WH98jSpVQSWfz/Knb2/cfwpUqgBxHst6j86oWtm9D+FKlQMfl/hP4UycvT8qVKqZJre1RXdvjSpVAK5t7xUVvb4UqVXsCdt19KuN7Y/w0qVEUrXvZX+8fyo15+p/OlSoGRWd/ePzq5b/WlSqlILe9Wruw/fOlSrLCKmL5+lZeMpqVEYY45epol2/flSpVoC5f4qFtv31pUqAmSlSpVAf/2Q=="/>
          <p:cNvSpPr>
            <a:spLocks noChangeAspect="1" noChangeArrowheads="1"/>
          </p:cNvSpPr>
          <p:nvPr userDrawn="1"/>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http://www.whitehousemuseum.org/images/white-house-north-2007-dj.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15913" y="4904126"/>
            <a:ext cx="1541143" cy="1157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34963" y="2452891"/>
            <a:ext cx="1522093" cy="111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3"/>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180136"/>
            <a:ext cx="703263" cy="685803"/>
          </a:xfrm>
          <a:prstGeom prst="rect">
            <a:avLst/>
          </a:prstGeom>
          <a:noFill/>
          <a:ln>
            <a:noFill/>
          </a:ln>
        </p:spPr>
      </p:pic>
    </p:spTree>
    <p:extLst>
      <p:ext uri="{BB962C8B-B14F-4D97-AF65-F5344CB8AC3E}">
        <p14:creationId xmlns:p14="http://schemas.microsoft.com/office/powerpoint/2010/main" val="37478139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09E6E5-84EC-4040-802D-1E82957488AD}"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94F88-6857-40C3-AF5F-9FB56403F681}" type="slidenum">
              <a:rPr lang="en-US" smtClean="0"/>
              <a:t>‹#›</a:t>
            </a:fld>
            <a:endParaRPr lang="en-US"/>
          </a:p>
        </p:txBody>
      </p:sp>
    </p:spTree>
    <p:extLst>
      <p:ext uri="{BB962C8B-B14F-4D97-AF65-F5344CB8AC3E}">
        <p14:creationId xmlns:p14="http://schemas.microsoft.com/office/powerpoint/2010/main" val="6012369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09E6E5-84EC-4040-802D-1E82957488AD}" type="datetimeFigureOut">
              <a:rPr lang="en-US" smtClean="0"/>
              <a:t>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94F88-6857-40C3-AF5F-9FB56403F681}" type="slidenum">
              <a:rPr lang="en-US" smtClean="0"/>
              <a:t>‹#›</a:t>
            </a:fld>
            <a:endParaRPr lang="en-US"/>
          </a:p>
        </p:txBody>
      </p:sp>
    </p:spTree>
    <p:extLst>
      <p:ext uri="{BB962C8B-B14F-4D97-AF65-F5344CB8AC3E}">
        <p14:creationId xmlns:p14="http://schemas.microsoft.com/office/powerpoint/2010/main" val="24758180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09E6E5-84EC-4040-802D-1E82957488AD}" type="datetimeFigureOut">
              <a:rPr lang="en-US" smtClean="0"/>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94F88-6857-40C3-AF5F-9FB56403F681}" type="slidenum">
              <a:rPr lang="en-US" smtClean="0"/>
              <a:t>‹#›</a:t>
            </a:fld>
            <a:endParaRPr lang="en-US"/>
          </a:p>
        </p:txBody>
      </p:sp>
    </p:spTree>
    <p:extLst>
      <p:ext uri="{BB962C8B-B14F-4D97-AF65-F5344CB8AC3E}">
        <p14:creationId xmlns:p14="http://schemas.microsoft.com/office/powerpoint/2010/main" val="17013213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9E6E5-84EC-4040-802D-1E82957488AD}" type="datetimeFigureOut">
              <a:rPr lang="en-US" smtClean="0"/>
              <a:t>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94F88-6857-40C3-AF5F-9FB56403F681}" type="slidenum">
              <a:rPr lang="en-US" smtClean="0"/>
              <a:t>‹#›</a:t>
            </a:fld>
            <a:endParaRPr lang="en-US"/>
          </a:p>
        </p:txBody>
      </p:sp>
    </p:spTree>
    <p:extLst>
      <p:ext uri="{BB962C8B-B14F-4D97-AF65-F5344CB8AC3E}">
        <p14:creationId xmlns:p14="http://schemas.microsoft.com/office/powerpoint/2010/main" val="13398784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9E6E5-84EC-4040-802D-1E82957488AD}"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94F88-6857-40C3-AF5F-9FB56403F681}" type="slidenum">
              <a:rPr lang="en-US" smtClean="0"/>
              <a:t>‹#›</a:t>
            </a:fld>
            <a:endParaRPr lang="en-US"/>
          </a:p>
        </p:txBody>
      </p:sp>
    </p:spTree>
    <p:extLst>
      <p:ext uri="{BB962C8B-B14F-4D97-AF65-F5344CB8AC3E}">
        <p14:creationId xmlns:p14="http://schemas.microsoft.com/office/powerpoint/2010/main" val="856320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9E6E5-84EC-4040-802D-1E82957488AD}"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94F88-6857-40C3-AF5F-9FB56403F681}" type="slidenum">
              <a:rPr lang="en-US" smtClean="0"/>
              <a:t>‹#›</a:t>
            </a:fld>
            <a:endParaRPr lang="en-US"/>
          </a:p>
        </p:txBody>
      </p:sp>
    </p:spTree>
    <p:extLst>
      <p:ext uri="{BB962C8B-B14F-4D97-AF65-F5344CB8AC3E}">
        <p14:creationId xmlns:p14="http://schemas.microsoft.com/office/powerpoint/2010/main" val="16440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9E6E5-84EC-4040-802D-1E82957488AD}"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94F88-6857-40C3-AF5F-9FB56403F681}" type="slidenum">
              <a:rPr lang="en-US" smtClean="0"/>
              <a:t>‹#›</a:t>
            </a:fld>
            <a:endParaRPr lang="en-US"/>
          </a:p>
        </p:txBody>
      </p:sp>
    </p:spTree>
    <p:extLst>
      <p:ext uri="{BB962C8B-B14F-4D97-AF65-F5344CB8AC3E}">
        <p14:creationId xmlns:p14="http://schemas.microsoft.com/office/powerpoint/2010/main" val="2678655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9E6E5-84EC-4040-802D-1E82957488AD}"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94F88-6857-40C3-AF5F-9FB56403F681}" type="slidenum">
              <a:rPr lang="en-US" smtClean="0"/>
              <a:t>‹#›</a:t>
            </a:fld>
            <a:endParaRPr lang="en-US"/>
          </a:p>
        </p:txBody>
      </p:sp>
    </p:spTree>
    <p:extLst>
      <p:ext uri="{BB962C8B-B14F-4D97-AF65-F5344CB8AC3E}">
        <p14:creationId xmlns:p14="http://schemas.microsoft.com/office/powerpoint/2010/main" val="1502560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3429000"/>
            <a:ext cx="9144000" cy="2133600"/>
          </a:xfrm>
        </p:spPr>
        <p:txBody>
          <a:bodyPr>
            <a:normAutofit/>
          </a:bodyPr>
          <a:lstStyle>
            <a:lvl1pPr algn="ctr">
              <a:defRPr sz="3800" b="0">
                <a:solidFill>
                  <a:schemeClr val="bg1"/>
                </a:solidFill>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528404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blue title slide_ic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3429000"/>
            <a:ext cx="9144000" cy="2133600"/>
          </a:xfrm>
        </p:spPr>
        <p:txBody>
          <a:bodyPr>
            <a:normAutofit/>
          </a:bodyPr>
          <a:lstStyle>
            <a:lvl1pPr algn="ctr">
              <a:defRPr sz="3800" b="0">
                <a:solidFill>
                  <a:schemeClr val="bg1"/>
                </a:solidFill>
                <a:effectLst/>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600" y="2133600"/>
            <a:ext cx="3360738" cy="890016"/>
          </a:xfrm>
          <a:prstGeom prst="rect">
            <a:avLst/>
          </a:prstGeom>
        </p:spPr>
      </p:pic>
    </p:spTree>
    <p:extLst>
      <p:ext uri="{BB962C8B-B14F-4D97-AF65-F5344CB8AC3E}">
        <p14:creationId xmlns:p14="http://schemas.microsoft.com/office/powerpoint/2010/main" val="15362123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143001"/>
            <a:ext cx="8229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08607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blue title slide_ev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3429000"/>
            <a:ext cx="9144000" cy="2133600"/>
          </a:xfrm>
        </p:spPr>
        <p:txBody>
          <a:bodyPr>
            <a:normAutofit/>
          </a:bodyPr>
          <a:lstStyle>
            <a:lvl1pPr algn="ctr">
              <a:defRPr sz="3800" b="0">
                <a:solidFill>
                  <a:schemeClr val="bg1"/>
                </a:solidFill>
                <a:effectLst/>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533400"/>
            <a:ext cx="2691396" cy="594360"/>
          </a:xfrm>
          <a:prstGeom prst="rect">
            <a:avLst/>
          </a:prstGeom>
        </p:spPr>
      </p:pic>
    </p:spTree>
    <p:extLst>
      <p:ext uri="{BB962C8B-B14F-4D97-AF65-F5344CB8AC3E}">
        <p14:creationId xmlns:p14="http://schemas.microsoft.com/office/powerpoint/2010/main" val="12606413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blue title slide_B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3429000"/>
            <a:ext cx="9144000" cy="2133600"/>
          </a:xfrm>
        </p:spPr>
        <p:txBody>
          <a:bodyPr>
            <a:normAutofit/>
          </a:bodyPr>
          <a:lstStyle>
            <a:lvl1pPr algn="ctr">
              <a:defRPr sz="3800" b="0">
                <a:solidFill>
                  <a:schemeClr val="bg1"/>
                </a:solidFill>
                <a:effectLst/>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533400"/>
            <a:ext cx="4419600" cy="594715"/>
          </a:xfrm>
          <a:prstGeom prst="rect">
            <a:avLst/>
          </a:prstGeom>
        </p:spPr>
      </p:pic>
    </p:spTree>
    <p:extLst>
      <p:ext uri="{BB962C8B-B14F-4D97-AF65-F5344CB8AC3E}">
        <p14:creationId xmlns:p14="http://schemas.microsoft.com/office/powerpoint/2010/main" val="10464557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blue title slide_webina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3429000"/>
            <a:ext cx="9144000" cy="2133600"/>
          </a:xfrm>
        </p:spPr>
        <p:txBody>
          <a:bodyPr>
            <a:normAutofit/>
          </a:bodyPr>
          <a:lstStyle>
            <a:lvl1pPr algn="ctr">
              <a:defRPr sz="3800" b="0">
                <a:solidFill>
                  <a:schemeClr val="bg1"/>
                </a:solidFill>
                <a:effectLst/>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533400"/>
            <a:ext cx="3894424" cy="594715"/>
          </a:xfrm>
          <a:prstGeom prst="rect">
            <a:avLst/>
          </a:prstGeom>
        </p:spPr>
      </p:pic>
    </p:spTree>
    <p:extLst>
      <p:ext uri="{BB962C8B-B14F-4D97-AF65-F5344CB8AC3E}">
        <p14:creationId xmlns:p14="http://schemas.microsoft.com/office/powerpoint/2010/main" val="11116155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ight blue title slide_webina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3429000"/>
            <a:ext cx="9144000" cy="2133600"/>
          </a:xfrm>
        </p:spPr>
        <p:txBody>
          <a:bodyPr>
            <a:normAutofit/>
          </a:bodyPr>
          <a:lstStyle>
            <a:lvl1pPr algn="ctr">
              <a:defRPr sz="3800" b="0">
                <a:solidFill>
                  <a:schemeClr val="bg1"/>
                </a:solidFill>
                <a:effectLst/>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533400"/>
            <a:ext cx="3074292" cy="594715"/>
          </a:xfrm>
          <a:prstGeom prst="rect">
            <a:avLst/>
          </a:prstGeom>
        </p:spPr>
      </p:pic>
    </p:spTree>
    <p:extLst>
      <p:ext uri="{BB962C8B-B14F-4D97-AF65-F5344CB8AC3E}">
        <p14:creationId xmlns:p14="http://schemas.microsoft.com/office/powerpoint/2010/main" val="25384114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er blue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3429000"/>
            <a:ext cx="9144000" cy="2133600"/>
          </a:xfrm>
        </p:spPr>
        <p:txBody>
          <a:bodyPr>
            <a:normAutofit/>
          </a:bodyPr>
          <a:lstStyle>
            <a:lvl1pPr algn="ctr">
              <a:defRPr sz="3800" b="0">
                <a:solidFill>
                  <a:schemeClr val="bg1"/>
                </a:solidFill>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836898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er blue title slide_ic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3429000"/>
            <a:ext cx="9144000" cy="2133600"/>
          </a:xfrm>
        </p:spPr>
        <p:txBody>
          <a:bodyPr>
            <a:normAutofit/>
          </a:bodyPr>
          <a:lstStyle>
            <a:lvl1pPr algn="ctr">
              <a:defRPr sz="3800" b="0">
                <a:solidFill>
                  <a:schemeClr val="bg1"/>
                </a:solidFill>
                <a:effectLst/>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600" y="2133600"/>
            <a:ext cx="3360738" cy="890016"/>
          </a:xfrm>
          <a:prstGeom prst="rect">
            <a:avLst/>
          </a:prstGeom>
        </p:spPr>
      </p:pic>
    </p:spTree>
    <p:extLst>
      <p:ext uri="{BB962C8B-B14F-4D97-AF65-F5344CB8AC3E}">
        <p14:creationId xmlns:p14="http://schemas.microsoft.com/office/powerpoint/2010/main" val="251685340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er blue title slide_ev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3429000"/>
            <a:ext cx="9144000" cy="2133600"/>
          </a:xfrm>
        </p:spPr>
        <p:txBody>
          <a:bodyPr>
            <a:normAutofit/>
          </a:bodyPr>
          <a:lstStyle>
            <a:lvl1pPr algn="ctr">
              <a:defRPr sz="3800" b="0">
                <a:solidFill>
                  <a:schemeClr val="bg1"/>
                </a:solidFill>
                <a:effectLst/>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533400"/>
            <a:ext cx="2691398" cy="594360"/>
          </a:xfrm>
          <a:prstGeom prst="rect">
            <a:avLst/>
          </a:prstGeom>
        </p:spPr>
      </p:pic>
    </p:spTree>
    <p:extLst>
      <p:ext uri="{BB962C8B-B14F-4D97-AF65-F5344CB8AC3E}">
        <p14:creationId xmlns:p14="http://schemas.microsoft.com/office/powerpoint/2010/main" val="1267409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er blue title slide_B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3429000"/>
            <a:ext cx="9144000" cy="2133600"/>
          </a:xfrm>
        </p:spPr>
        <p:txBody>
          <a:bodyPr>
            <a:normAutofit/>
          </a:bodyPr>
          <a:lstStyle>
            <a:lvl1pPr algn="ctr">
              <a:defRPr sz="3800" b="0">
                <a:solidFill>
                  <a:schemeClr val="bg1"/>
                </a:solidFill>
                <a:effectLst/>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533400"/>
            <a:ext cx="4419600" cy="594715"/>
          </a:xfrm>
          <a:prstGeom prst="rect">
            <a:avLst/>
          </a:prstGeom>
        </p:spPr>
      </p:pic>
    </p:spTree>
    <p:extLst>
      <p:ext uri="{BB962C8B-B14F-4D97-AF65-F5344CB8AC3E}">
        <p14:creationId xmlns:p14="http://schemas.microsoft.com/office/powerpoint/2010/main" val="10230670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er blue title slide_webina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3429000"/>
            <a:ext cx="9144000" cy="2133600"/>
          </a:xfrm>
        </p:spPr>
        <p:txBody>
          <a:bodyPr>
            <a:normAutofit/>
          </a:bodyPr>
          <a:lstStyle>
            <a:lvl1pPr algn="ctr">
              <a:defRPr sz="3800" b="0">
                <a:solidFill>
                  <a:schemeClr val="bg1"/>
                </a:solidFill>
                <a:effectLst/>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533400"/>
            <a:ext cx="3894424" cy="594715"/>
          </a:xfrm>
          <a:prstGeom prst="rect">
            <a:avLst/>
          </a:prstGeom>
        </p:spPr>
      </p:pic>
    </p:spTree>
    <p:extLst>
      <p:ext uri="{BB962C8B-B14F-4D97-AF65-F5344CB8AC3E}">
        <p14:creationId xmlns:p14="http://schemas.microsoft.com/office/powerpoint/2010/main" val="84870414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arker blue title slide_webina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3429000"/>
            <a:ext cx="9144000" cy="2133600"/>
          </a:xfrm>
        </p:spPr>
        <p:txBody>
          <a:bodyPr>
            <a:normAutofit/>
          </a:bodyPr>
          <a:lstStyle>
            <a:lvl1pPr algn="ctr">
              <a:defRPr sz="3800" b="0">
                <a:solidFill>
                  <a:schemeClr val="bg1"/>
                </a:solidFill>
                <a:effectLst/>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533400"/>
            <a:ext cx="3074292" cy="594715"/>
          </a:xfrm>
          <a:prstGeom prst="rect">
            <a:avLst/>
          </a:prstGeom>
        </p:spPr>
      </p:pic>
    </p:spTree>
    <p:extLst>
      <p:ext uri="{BB962C8B-B14F-4D97-AF65-F5344CB8AC3E}">
        <p14:creationId xmlns:p14="http://schemas.microsoft.com/office/powerpoint/2010/main" val="7651301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143001"/>
            <a:ext cx="8229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982198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presenters">
    <p:spTree>
      <p:nvGrpSpPr>
        <p:cNvPr id="1" name=""/>
        <p:cNvGrpSpPr/>
        <p:nvPr/>
      </p:nvGrpSpPr>
      <p:grpSpPr>
        <a:xfrm>
          <a:off x="0" y="0"/>
          <a:ext cx="0" cy="0"/>
          <a:chOff x="0" y="0"/>
          <a:chExt cx="0" cy="0"/>
        </a:xfrm>
      </p:grpSpPr>
      <p:sp>
        <p:nvSpPr>
          <p:cNvPr id="3" name="Content Placeholder 4"/>
          <p:cNvSpPr txBox="1">
            <a:spLocks/>
          </p:cNvSpPr>
          <p:nvPr userDrawn="1"/>
        </p:nvSpPr>
        <p:spPr>
          <a:xfrm>
            <a:off x="5562600" y="5105400"/>
            <a:ext cx="19812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a:solidFill>
                <a:srgbClr val="373545"/>
              </a:solidFill>
              <a:cs typeface="Arial" pitchFamily="34" charset="0"/>
            </a:endParaRPr>
          </a:p>
        </p:txBody>
      </p:sp>
      <p:sp>
        <p:nvSpPr>
          <p:cNvPr id="4" name="Content Placeholder 4"/>
          <p:cNvSpPr txBox="1">
            <a:spLocks/>
          </p:cNvSpPr>
          <p:nvPr userDrawn="1"/>
        </p:nvSpPr>
        <p:spPr>
          <a:xfrm>
            <a:off x="5562600" y="3467100"/>
            <a:ext cx="19812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a:solidFill>
                <a:srgbClr val="373545"/>
              </a:solidFill>
              <a:cs typeface="Arial" pitchFamily="34" charset="0"/>
            </a:endParaRPr>
          </a:p>
        </p:txBody>
      </p:sp>
      <p:sp>
        <p:nvSpPr>
          <p:cNvPr id="6" name="Content Placeholder 4"/>
          <p:cNvSpPr txBox="1">
            <a:spLocks/>
          </p:cNvSpPr>
          <p:nvPr userDrawn="1"/>
        </p:nvSpPr>
        <p:spPr>
          <a:xfrm>
            <a:off x="4800600" y="1828800"/>
            <a:ext cx="22098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a:solidFill>
                <a:srgbClr val="373545"/>
              </a:solidFill>
              <a:cs typeface="Arial" pitchFamily="34" charset="0"/>
            </a:endParaRPr>
          </a:p>
        </p:txBody>
      </p:sp>
      <p:sp>
        <p:nvSpPr>
          <p:cNvPr id="7" name="Text Placeholder 14"/>
          <p:cNvSpPr>
            <a:spLocks noGrp="1"/>
          </p:cNvSpPr>
          <p:nvPr>
            <p:ph type="body" sz="quarter" idx="11" hasCustomPrompt="1"/>
          </p:nvPr>
        </p:nvSpPr>
        <p:spPr>
          <a:xfrm>
            <a:off x="5715000" y="2417064"/>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8" name="Text Placeholder 14"/>
          <p:cNvSpPr>
            <a:spLocks noGrp="1"/>
          </p:cNvSpPr>
          <p:nvPr>
            <p:ph type="body" sz="quarter" idx="12" hasCustomPrompt="1"/>
          </p:nvPr>
        </p:nvSpPr>
        <p:spPr>
          <a:xfrm>
            <a:off x="5715000" y="2057400"/>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Name</a:t>
            </a:r>
            <a:endParaRPr lang="en-US" dirty="0" smtClean="0"/>
          </a:p>
        </p:txBody>
      </p:sp>
      <p:sp>
        <p:nvSpPr>
          <p:cNvPr id="9" name="Picture Placeholder 18"/>
          <p:cNvSpPr>
            <a:spLocks noGrp="1"/>
          </p:cNvSpPr>
          <p:nvPr>
            <p:ph type="pic" sz="quarter" idx="14"/>
          </p:nvPr>
        </p:nvSpPr>
        <p:spPr>
          <a:xfrm>
            <a:off x="4495800" y="1812036"/>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0" name="Picture Placeholder 18"/>
          <p:cNvSpPr>
            <a:spLocks noGrp="1"/>
          </p:cNvSpPr>
          <p:nvPr>
            <p:ph type="pic" sz="quarter" idx="17"/>
          </p:nvPr>
        </p:nvSpPr>
        <p:spPr>
          <a:xfrm>
            <a:off x="4495800" y="3439669"/>
            <a:ext cx="990600" cy="1181100"/>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1" name="Picture Placeholder 18"/>
          <p:cNvSpPr>
            <a:spLocks noGrp="1"/>
          </p:cNvSpPr>
          <p:nvPr>
            <p:ph type="pic" sz="quarter" idx="18"/>
          </p:nvPr>
        </p:nvSpPr>
        <p:spPr>
          <a:xfrm>
            <a:off x="4495800" y="5066856"/>
            <a:ext cx="990600" cy="1181100"/>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2" name="Text Placeholder 14"/>
          <p:cNvSpPr>
            <a:spLocks noGrp="1"/>
          </p:cNvSpPr>
          <p:nvPr>
            <p:ph type="body" sz="quarter" idx="19" hasCustomPrompt="1"/>
          </p:nvPr>
        </p:nvSpPr>
        <p:spPr>
          <a:xfrm>
            <a:off x="5715000" y="4042664"/>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13" name="Text Placeholder 14"/>
          <p:cNvSpPr>
            <a:spLocks noGrp="1"/>
          </p:cNvSpPr>
          <p:nvPr>
            <p:ph type="body" sz="quarter" idx="20" hasCustomPrompt="1"/>
          </p:nvPr>
        </p:nvSpPr>
        <p:spPr>
          <a:xfrm>
            <a:off x="5715000" y="3683000"/>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Name</a:t>
            </a:r>
            <a:endParaRPr lang="en-US" dirty="0" smtClean="0"/>
          </a:p>
        </p:txBody>
      </p:sp>
      <p:sp>
        <p:nvSpPr>
          <p:cNvPr id="14" name="Text Placeholder 14"/>
          <p:cNvSpPr>
            <a:spLocks noGrp="1"/>
          </p:cNvSpPr>
          <p:nvPr>
            <p:ph type="body" sz="quarter" idx="21" hasCustomPrompt="1"/>
          </p:nvPr>
        </p:nvSpPr>
        <p:spPr>
          <a:xfrm>
            <a:off x="5715000" y="5680964"/>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15" name="Text Placeholder 14"/>
          <p:cNvSpPr>
            <a:spLocks noGrp="1"/>
          </p:cNvSpPr>
          <p:nvPr>
            <p:ph type="body" sz="quarter" idx="22" hasCustomPrompt="1"/>
          </p:nvPr>
        </p:nvSpPr>
        <p:spPr>
          <a:xfrm>
            <a:off x="5715000" y="5321300"/>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Name</a:t>
            </a:r>
            <a:endParaRPr lang="en-US" dirty="0" smtClean="0"/>
          </a:p>
        </p:txBody>
      </p:sp>
      <p:sp>
        <p:nvSpPr>
          <p:cNvPr id="16" name="Content Placeholder 4"/>
          <p:cNvSpPr txBox="1">
            <a:spLocks/>
          </p:cNvSpPr>
          <p:nvPr userDrawn="1"/>
        </p:nvSpPr>
        <p:spPr>
          <a:xfrm>
            <a:off x="1905000" y="5096764"/>
            <a:ext cx="19812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a:solidFill>
                <a:srgbClr val="373545"/>
              </a:solidFill>
              <a:cs typeface="Arial" pitchFamily="34" charset="0"/>
            </a:endParaRPr>
          </a:p>
        </p:txBody>
      </p:sp>
      <p:sp>
        <p:nvSpPr>
          <p:cNvPr id="17" name="Content Placeholder 4"/>
          <p:cNvSpPr txBox="1">
            <a:spLocks/>
          </p:cNvSpPr>
          <p:nvPr userDrawn="1"/>
        </p:nvSpPr>
        <p:spPr>
          <a:xfrm>
            <a:off x="1905000" y="3458464"/>
            <a:ext cx="19812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a:solidFill>
                <a:srgbClr val="373545"/>
              </a:solidFill>
              <a:cs typeface="Arial" pitchFamily="34" charset="0"/>
            </a:endParaRPr>
          </a:p>
        </p:txBody>
      </p:sp>
      <p:sp>
        <p:nvSpPr>
          <p:cNvPr id="18" name="Text Placeholder 14"/>
          <p:cNvSpPr>
            <a:spLocks noGrp="1"/>
          </p:cNvSpPr>
          <p:nvPr>
            <p:ph type="body" sz="quarter" idx="23" hasCustomPrompt="1"/>
          </p:nvPr>
        </p:nvSpPr>
        <p:spPr>
          <a:xfrm>
            <a:off x="2057400" y="2408428"/>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19" name="Text Placeholder 14"/>
          <p:cNvSpPr>
            <a:spLocks noGrp="1"/>
          </p:cNvSpPr>
          <p:nvPr>
            <p:ph type="body" sz="quarter" idx="24" hasCustomPrompt="1"/>
          </p:nvPr>
        </p:nvSpPr>
        <p:spPr>
          <a:xfrm>
            <a:off x="2057400" y="2048764"/>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Name</a:t>
            </a:r>
            <a:endParaRPr lang="en-US" dirty="0" smtClean="0"/>
          </a:p>
        </p:txBody>
      </p:sp>
      <p:sp>
        <p:nvSpPr>
          <p:cNvPr id="20" name="Picture Placeholder 18"/>
          <p:cNvSpPr>
            <a:spLocks noGrp="1"/>
          </p:cNvSpPr>
          <p:nvPr>
            <p:ph type="pic" sz="quarter" idx="25"/>
          </p:nvPr>
        </p:nvSpPr>
        <p:spPr>
          <a:xfrm>
            <a:off x="838200" y="1803400"/>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21" name="Picture Placeholder 18"/>
          <p:cNvSpPr>
            <a:spLocks noGrp="1"/>
          </p:cNvSpPr>
          <p:nvPr>
            <p:ph type="pic" sz="quarter" idx="26"/>
          </p:nvPr>
        </p:nvSpPr>
        <p:spPr>
          <a:xfrm>
            <a:off x="838200" y="3431033"/>
            <a:ext cx="990600" cy="1181100"/>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22" name="Picture Placeholder 18"/>
          <p:cNvSpPr>
            <a:spLocks noGrp="1"/>
          </p:cNvSpPr>
          <p:nvPr>
            <p:ph type="pic" sz="quarter" idx="27"/>
          </p:nvPr>
        </p:nvSpPr>
        <p:spPr>
          <a:xfrm>
            <a:off x="838200" y="5058220"/>
            <a:ext cx="990600" cy="1181100"/>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23" name="Text Placeholder 14"/>
          <p:cNvSpPr>
            <a:spLocks noGrp="1"/>
          </p:cNvSpPr>
          <p:nvPr>
            <p:ph type="body" sz="quarter" idx="28" hasCustomPrompt="1"/>
          </p:nvPr>
        </p:nvSpPr>
        <p:spPr>
          <a:xfrm>
            <a:off x="2057400" y="4034028"/>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24" name="Text Placeholder 14"/>
          <p:cNvSpPr>
            <a:spLocks noGrp="1"/>
          </p:cNvSpPr>
          <p:nvPr>
            <p:ph type="body" sz="quarter" idx="29" hasCustomPrompt="1"/>
          </p:nvPr>
        </p:nvSpPr>
        <p:spPr>
          <a:xfrm>
            <a:off x="2057400" y="3674364"/>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Name</a:t>
            </a:r>
            <a:endParaRPr lang="en-US" dirty="0" smtClean="0"/>
          </a:p>
        </p:txBody>
      </p:sp>
      <p:sp>
        <p:nvSpPr>
          <p:cNvPr id="25" name="Text Placeholder 14"/>
          <p:cNvSpPr>
            <a:spLocks noGrp="1"/>
          </p:cNvSpPr>
          <p:nvPr>
            <p:ph type="body" sz="quarter" idx="30" hasCustomPrompt="1"/>
          </p:nvPr>
        </p:nvSpPr>
        <p:spPr>
          <a:xfrm>
            <a:off x="2057400" y="5672328"/>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26" name="Text Placeholder 14"/>
          <p:cNvSpPr>
            <a:spLocks noGrp="1"/>
          </p:cNvSpPr>
          <p:nvPr>
            <p:ph type="body" sz="quarter" idx="31" hasCustomPrompt="1"/>
          </p:nvPr>
        </p:nvSpPr>
        <p:spPr>
          <a:xfrm>
            <a:off x="2057400" y="5312664"/>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Name</a:t>
            </a:r>
            <a:endParaRPr lang="en-US" dirty="0" smtClean="0"/>
          </a:p>
        </p:txBody>
      </p:sp>
      <p:sp>
        <p:nvSpPr>
          <p:cNvPr id="27" name="Title 1"/>
          <p:cNvSpPr>
            <a:spLocks noGrp="1"/>
          </p:cNvSpPr>
          <p:nvPr>
            <p:ph type="ctrTitle" hasCustomPrompt="1"/>
          </p:nvPr>
        </p:nvSpPr>
        <p:spPr>
          <a:xfrm>
            <a:off x="0" y="0"/>
            <a:ext cx="9144000" cy="1447800"/>
          </a:xfrm>
        </p:spPr>
        <p:txBody>
          <a:bodyPr>
            <a:normAutofit/>
          </a:bodyPr>
          <a:lstStyle>
            <a:lvl1pPr algn="ctr">
              <a:defRPr sz="3600" b="0">
                <a:solidFill>
                  <a:schemeClr val="bg1"/>
                </a:solidFill>
                <a:effectLst/>
              </a:defRPr>
            </a:lvl1pPr>
          </a:lstStyle>
          <a:p>
            <a:r>
              <a:rPr lang="en-US" dirty="0" smtClean="0"/>
              <a:t>Presented by</a:t>
            </a:r>
            <a:endParaRPr lang="en-US" dirty="0"/>
          </a:p>
        </p:txBody>
      </p:sp>
    </p:spTree>
    <p:extLst>
      <p:ext uri="{BB962C8B-B14F-4D97-AF65-F5344CB8AC3E}">
        <p14:creationId xmlns:p14="http://schemas.microsoft.com/office/powerpoint/2010/main" val="265823160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sp>
        <p:nvSpPr>
          <p:cNvPr id="13" name="Text Placeholder 14"/>
          <p:cNvSpPr>
            <a:spLocks noGrp="1"/>
          </p:cNvSpPr>
          <p:nvPr>
            <p:ph type="body" sz="quarter" idx="11" hasCustomPrompt="1"/>
          </p:nvPr>
        </p:nvSpPr>
        <p:spPr>
          <a:xfrm>
            <a:off x="1905000" y="3272028"/>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smtClean="0"/>
              <a:t>Title</a:t>
            </a:r>
            <a:endParaRPr lang="en-US" dirty="0" smtClean="0"/>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14" name="Text Placeholder 14"/>
          <p:cNvSpPr>
            <a:spLocks noGrp="1"/>
          </p:cNvSpPr>
          <p:nvPr>
            <p:ph type="body" sz="quarter" idx="12" hasCustomPrompt="1"/>
          </p:nvPr>
        </p:nvSpPr>
        <p:spPr>
          <a:xfrm>
            <a:off x="1905000" y="2912364"/>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Name</a:t>
            </a:r>
            <a:endParaRPr lang="en-US" dirty="0" smtClean="0"/>
          </a:p>
        </p:txBody>
      </p:sp>
      <p:sp>
        <p:nvSpPr>
          <p:cNvPr id="15" name="Picture Placeholder 18"/>
          <p:cNvSpPr>
            <a:spLocks noGrp="1"/>
          </p:cNvSpPr>
          <p:nvPr>
            <p:ph type="pic" sz="quarter" idx="14"/>
          </p:nvPr>
        </p:nvSpPr>
        <p:spPr>
          <a:xfrm>
            <a:off x="685800" y="2667000"/>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6" name="Picture Placeholder 18"/>
          <p:cNvSpPr>
            <a:spLocks noGrp="1"/>
          </p:cNvSpPr>
          <p:nvPr>
            <p:ph type="pic" sz="quarter" idx="17"/>
          </p:nvPr>
        </p:nvSpPr>
        <p:spPr>
          <a:xfrm>
            <a:off x="685800" y="3962400"/>
            <a:ext cx="990600" cy="1181100"/>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7" name="Text Placeholder 14"/>
          <p:cNvSpPr>
            <a:spLocks noGrp="1"/>
          </p:cNvSpPr>
          <p:nvPr>
            <p:ph type="body" sz="quarter" idx="19" hasCustomPrompt="1"/>
          </p:nvPr>
        </p:nvSpPr>
        <p:spPr>
          <a:xfrm>
            <a:off x="1905000" y="4565395"/>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18" name="Text Placeholder 14"/>
          <p:cNvSpPr>
            <a:spLocks noGrp="1"/>
          </p:cNvSpPr>
          <p:nvPr>
            <p:ph type="body" sz="quarter" idx="20" hasCustomPrompt="1"/>
          </p:nvPr>
        </p:nvSpPr>
        <p:spPr>
          <a:xfrm>
            <a:off x="1905000" y="4205731"/>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Name</a:t>
            </a:r>
            <a:endParaRPr lang="en-US" dirty="0" smtClean="0"/>
          </a:p>
        </p:txBody>
      </p:sp>
      <p:sp>
        <p:nvSpPr>
          <p:cNvPr id="22" name="Text Placeholder 14"/>
          <p:cNvSpPr>
            <a:spLocks noGrp="1"/>
          </p:cNvSpPr>
          <p:nvPr>
            <p:ph type="body" sz="quarter" idx="21" hasCustomPrompt="1"/>
          </p:nvPr>
        </p:nvSpPr>
        <p:spPr>
          <a:xfrm>
            <a:off x="6184900" y="3272028"/>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smtClean="0"/>
              <a:t>Title</a:t>
            </a:r>
            <a:endParaRPr lang="en-US" dirty="0" smtClean="0"/>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27" name="Text Placeholder 14"/>
          <p:cNvSpPr>
            <a:spLocks noGrp="1"/>
          </p:cNvSpPr>
          <p:nvPr>
            <p:ph type="body" sz="quarter" idx="22" hasCustomPrompt="1"/>
          </p:nvPr>
        </p:nvSpPr>
        <p:spPr>
          <a:xfrm>
            <a:off x="6184900" y="2912364"/>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Name</a:t>
            </a:r>
            <a:endParaRPr lang="en-US" dirty="0" smtClean="0"/>
          </a:p>
        </p:txBody>
      </p:sp>
      <p:sp>
        <p:nvSpPr>
          <p:cNvPr id="28" name="Picture Placeholder 18"/>
          <p:cNvSpPr>
            <a:spLocks noGrp="1"/>
          </p:cNvSpPr>
          <p:nvPr>
            <p:ph type="pic" sz="quarter" idx="23"/>
          </p:nvPr>
        </p:nvSpPr>
        <p:spPr>
          <a:xfrm>
            <a:off x="4965700" y="2667000"/>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29" name="Picture Placeholder 18"/>
          <p:cNvSpPr>
            <a:spLocks noGrp="1"/>
          </p:cNvSpPr>
          <p:nvPr>
            <p:ph type="pic" sz="quarter" idx="24"/>
          </p:nvPr>
        </p:nvSpPr>
        <p:spPr>
          <a:xfrm>
            <a:off x="4965700" y="3962400"/>
            <a:ext cx="990600" cy="1181100"/>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30" name="Text Placeholder 14"/>
          <p:cNvSpPr>
            <a:spLocks noGrp="1"/>
          </p:cNvSpPr>
          <p:nvPr>
            <p:ph type="body" sz="quarter" idx="25" hasCustomPrompt="1"/>
          </p:nvPr>
        </p:nvSpPr>
        <p:spPr>
          <a:xfrm>
            <a:off x="6184900" y="4565395"/>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34" name="Text Placeholder 14"/>
          <p:cNvSpPr>
            <a:spLocks noGrp="1"/>
          </p:cNvSpPr>
          <p:nvPr>
            <p:ph type="body" sz="quarter" idx="26" hasCustomPrompt="1"/>
          </p:nvPr>
        </p:nvSpPr>
        <p:spPr>
          <a:xfrm>
            <a:off x="6184900" y="4205731"/>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Name</a:t>
            </a:r>
            <a:endParaRPr lang="en-US" dirty="0" smtClean="0"/>
          </a:p>
        </p:txBody>
      </p:sp>
      <p:sp>
        <p:nvSpPr>
          <p:cNvPr id="19" name="Title 1"/>
          <p:cNvSpPr>
            <a:spLocks noGrp="1"/>
          </p:cNvSpPr>
          <p:nvPr>
            <p:ph type="ctrTitle" hasCustomPrompt="1"/>
          </p:nvPr>
        </p:nvSpPr>
        <p:spPr>
          <a:xfrm>
            <a:off x="0" y="0"/>
            <a:ext cx="9144000" cy="1447800"/>
          </a:xfrm>
        </p:spPr>
        <p:txBody>
          <a:bodyPr>
            <a:normAutofit/>
          </a:bodyPr>
          <a:lstStyle>
            <a:lvl1pPr algn="ctr">
              <a:defRPr sz="3600" b="0">
                <a:solidFill>
                  <a:schemeClr val="bg1"/>
                </a:solidFill>
                <a:effectLst/>
              </a:defRPr>
            </a:lvl1pPr>
          </a:lstStyle>
          <a:p>
            <a:r>
              <a:rPr lang="en-US" dirty="0" smtClean="0"/>
              <a:t>Presented by</a:t>
            </a:r>
            <a:endParaRPr lang="en-US" dirty="0"/>
          </a:p>
        </p:txBody>
      </p:sp>
    </p:spTree>
    <p:extLst>
      <p:ext uri="{BB962C8B-B14F-4D97-AF65-F5344CB8AC3E}">
        <p14:creationId xmlns:p14="http://schemas.microsoft.com/office/powerpoint/2010/main" val="418829180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resenters">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0" y="0"/>
            <a:ext cx="9144000" cy="1447800"/>
          </a:xfrm>
        </p:spPr>
        <p:txBody>
          <a:bodyPr>
            <a:normAutofit/>
          </a:bodyPr>
          <a:lstStyle>
            <a:lvl1pPr algn="ctr">
              <a:defRPr sz="3600" b="0">
                <a:solidFill>
                  <a:schemeClr val="bg1"/>
                </a:solidFill>
                <a:effectLst/>
              </a:defRPr>
            </a:lvl1pPr>
          </a:lstStyle>
          <a:p>
            <a:r>
              <a:rPr lang="en-US" dirty="0" smtClean="0"/>
              <a:t>Presented by</a:t>
            </a:r>
            <a:endParaRPr lang="en-US" dirty="0"/>
          </a:p>
        </p:txBody>
      </p:sp>
      <p:sp>
        <p:nvSpPr>
          <p:cNvPr id="15" name="Text Placeholder 14"/>
          <p:cNvSpPr>
            <a:spLocks noGrp="1"/>
          </p:cNvSpPr>
          <p:nvPr>
            <p:ph type="body" sz="quarter" idx="11" hasCustomPrompt="1"/>
          </p:nvPr>
        </p:nvSpPr>
        <p:spPr>
          <a:xfrm>
            <a:off x="4267200" y="2825495"/>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16" name="Text Placeholder 14"/>
          <p:cNvSpPr>
            <a:spLocks noGrp="1"/>
          </p:cNvSpPr>
          <p:nvPr>
            <p:ph type="body" sz="quarter" idx="12" hasCustomPrompt="1"/>
          </p:nvPr>
        </p:nvSpPr>
        <p:spPr>
          <a:xfrm>
            <a:off x="4267200" y="2465831"/>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Name</a:t>
            </a:r>
            <a:endParaRPr lang="en-US" dirty="0" smtClean="0"/>
          </a:p>
        </p:txBody>
      </p:sp>
      <p:sp>
        <p:nvSpPr>
          <p:cNvPr id="17" name="Picture Placeholder 18"/>
          <p:cNvSpPr>
            <a:spLocks noGrp="1"/>
          </p:cNvSpPr>
          <p:nvPr>
            <p:ph type="pic" sz="quarter" idx="14"/>
          </p:nvPr>
        </p:nvSpPr>
        <p:spPr>
          <a:xfrm>
            <a:off x="2917472" y="2209800"/>
            <a:ext cx="1251656" cy="1492920"/>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8" name="Picture Placeholder 18"/>
          <p:cNvSpPr>
            <a:spLocks noGrp="1"/>
          </p:cNvSpPr>
          <p:nvPr>
            <p:ph type="pic" sz="quarter" idx="18"/>
          </p:nvPr>
        </p:nvSpPr>
        <p:spPr>
          <a:xfrm>
            <a:off x="2917472" y="4038600"/>
            <a:ext cx="1251656" cy="1492358"/>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9" name="Text Placeholder 14"/>
          <p:cNvSpPr>
            <a:spLocks noGrp="1"/>
          </p:cNvSpPr>
          <p:nvPr>
            <p:ph type="body" sz="quarter" idx="19" hasCustomPrompt="1"/>
          </p:nvPr>
        </p:nvSpPr>
        <p:spPr>
          <a:xfrm>
            <a:off x="4267200" y="4696968"/>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20" name="Text Placeholder 14"/>
          <p:cNvSpPr>
            <a:spLocks noGrp="1"/>
          </p:cNvSpPr>
          <p:nvPr>
            <p:ph type="body" sz="quarter" idx="20" hasCustomPrompt="1"/>
          </p:nvPr>
        </p:nvSpPr>
        <p:spPr>
          <a:xfrm>
            <a:off x="4267200" y="4337304"/>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Tree>
    <p:extLst>
      <p:ext uri="{BB962C8B-B14F-4D97-AF65-F5344CB8AC3E}">
        <p14:creationId xmlns:p14="http://schemas.microsoft.com/office/powerpoint/2010/main" val="287227972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0" y="0"/>
            <a:ext cx="9144000" cy="1447800"/>
          </a:xfrm>
        </p:spPr>
        <p:txBody>
          <a:bodyPr>
            <a:normAutofit/>
          </a:bodyPr>
          <a:lstStyle>
            <a:lvl1pPr algn="ctr">
              <a:defRPr sz="3600" b="0">
                <a:solidFill>
                  <a:schemeClr val="bg1"/>
                </a:solidFill>
                <a:effectLst/>
              </a:defRPr>
            </a:lvl1pPr>
          </a:lstStyle>
          <a:p>
            <a:r>
              <a:rPr lang="en-US" dirty="0" smtClean="0"/>
              <a:t>Presented by</a:t>
            </a:r>
            <a:endParaRPr lang="en-US" dirty="0"/>
          </a:p>
        </p:txBody>
      </p:sp>
      <p:sp>
        <p:nvSpPr>
          <p:cNvPr id="6" name="Text Placeholder 14"/>
          <p:cNvSpPr>
            <a:spLocks noGrp="1"/>
          </p:cNvSpPr>
          <p:nvPr>
            <p:ph type="body" sz="quarter" idx="12" hasCustomPrompt="1"/>
          </p:nvPr>
        </p:nvSpPr>
        <p:spPr>
          <a:xfrm>
            <a:off x="4267200" y="3462083"/>
            <a:ext cx="2197100" cy="5608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lvl="1"/>
            <a:endParaRPr lang="en-US" dirty="0" smtClean="0"/>
          </a:p>
        </p:txBody>
      </p:sp>
      <p:sp>
        <p:nvSpPr>
          <p:cNvPr id="7" name="Text Placeholder 14"/>
          <p:cNvSpPr>
            <a:spLocks noGrp="1"/>
          </p:cNvSpPr>
          <p:nvPr>
            <p:ph type="body" sz="quarter" idx="13" hasCustomPrompt="1"/>
          </p:nvPr>
        </p:nvSpPr>
        <p:spPr>
          <a:xfrm>
            <a:off x="4267200" y="3102419"/>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Name</a:t>
            </a:r>
            <a:endParaRPr lang="en-US" dirty="0" smtClean="0"/>
          </a:p>
        </p:txBody>
      </p:sp>
      <p:sp>
        <p:nvSpPr>
          <p:cNvPr id="12" name="Picture Placeholder 18"/>
          <p:cNvSpPr>
            <a:spLocks noGrp="1"/>
          </p:cNvSpPr>
          <p:nvPr>
            <p:ph type="pic" sz="quarter" idx="14"/>
          </p:nvPr>
        </p:nvSpPr>
        <p:spPr>
          <a:xfrm>
            <a:off x="2917472" y="2819400"/>
            <a:ext cx="1251656" cy="1492920"/>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Tree>
    <p:extLst>
      <p:ext uri="{BB962C8B-B14F-4D97-AF65-F5344CB8AC3E}">
        <p14:creationId xmlns:p14="http://schemas.microsoft.com/office/powerpoint/2010/main" val="38106871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ster slide no text">
    <p:bg>
      <p:bgRef idx="1001">
        <a:schemeClr val="bg1"/>
      </p:bgRef>
    </p:bg>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99616"/>
          </a:xfrm>
        </p:spPr>
        <p:txBody>
          <a:bodyPr>
            <a:normAutofit/>
          </a:bodyPr>
          <a:lstStyle>
            <a:lvl1pPr algn="ctr">
              <a:defRPr sz="3600">
                <a:solidFill>
                  <a:schemeClr val="bg1"/>
                </a:solidFill>
              </a:defRPr>
            </a:lvl1pPr>
          </a:lstStyle>
          <a:p>
            <a:r>
              <a:rPr lang="en-US" dirty="0" smtClean="0"/>
              <a:t>Click to edit Master title style</a:t>
            </a:r>
            <a:endParaRPr lang="en-US" dirty="0"/>
          </a:p>
        </p:txBody>
      </p:sp>
      <p:sp>
        <p:nvSpPr>
          <p:cNvPr id="4" name="Rectangle 3"/>
          <p:cNvSpPr/>
          <p:nvPr userDrawn="1"/>
        </p:nvSpPr>
        <p:spPr>
          <a:xfrm>
            <a:off x="3885754" y="6553200"/>
            <a:ext cx="1372492" cy="215444"/>
          </a:xfrm>
          <a:prstGeom prst="rect">
            <a:avLst/>
          </a:prstGeom>
        </p:spPr>
        <p:txBody>
          <a:bodyPr wrap="none">
            <a:spAutoFit/>
          </a:bodyPr>
          <a:lstStyle/>
          <a:p>
            <a:pPr eaLnBrk="1" fontAlgn="auto" hangingPunct="1">
              <a:spcBef>
                <a:spcPts val="0"/>
              </a:spcBef>
              <a:spcAft>
                <a:spcPts val="0"/>
              </a:spcAft>
            </a:pPr>
            <a:r>
              <a:rPr lang="en-US" sz="800" dirty="0" smtClean="0">
                <a:solidFill>
                  <a:prstClr val="white">
                    <a:lumMod val="50000"/>
                  </a:prstClr>
                </a:solidFill>
                <a:latin typeface="Calibri" charset="0"/>
              </a:rPr>
              <a:t>Proprietary and Confidential</a:t>
            </a:r>
            <a:endParaRPr lang="en-US" sz="800" dirty="0">
              <a:solidFill>
                <a:prstClr val="white">
                  <a:lumMod val="50000"/>
                </a:prstClr>
              </a:solidFill>
              <a:latin typeface="Arial"/>
            </a:endParaRPr>
          </a:p>
        </p:txBody>
      </p:sp>
      <p:sp>
        <p:nvSpPr>
          <p:cNvPr id="6" name="TextBox 5"/>
          <p:cNvSpPr txBox="1"/>
          <p:nvPr userDrawn="1"/>
        </p:nvSpPr>
        <p:spPr>
          <a:xfrm>
            <a:off x="6680200" y="6550968"/>
            <a:ext cx="2311400" cy="230832"/>
          </a:xfrm>
          <a:prstGeom prst="rect">
            <a:avLst/>
          </a:prstGeom>
          <a:noFill/>
        </p:spPr>
        <p:txBody>
          <a:bodyPr wrap="square" rtlCol="0">
            <a:spAutoFit/>
          </a:bodyPr>
          <a:lstStyle/>
          <a:p>
            <a:pPr algn="r" eaLnBrk="1" fontAlgn="auto" hangingPunct="1">
              <a:spcBef>
                <a:spcPts val="0"/>
              </a:spcBef>
              <a:spcAft>
                <a:spcPts val="0"/>
              </a:spcAft>
            </a:pPr>
            <a:r>
              <a:rPr lang="en-US" sz="900" dirty="0" smtClean="0">
                <a:solidFill>
                  <a:prstClr val="white">
                    <a:lumMod val="50000"/>
                  </a:prstClr>
                </a:solidFill>
                <a:latin typeface="Arial"/>
              </a:rPr>
              <a:t>Littler Presentation  |  2016</a:t>
            </a:r>
            <a:endParaRPr lang="en-US" sz="900" dirty="0">
              <a:solidFill>
                <a:prstClr val="white">
                  <a:lumMod val="50000"/>
                </a:prstClr>
              </a:solidFill>
              <a:latin typeface="Arial"/>
            </a:endParaRPr>
          </a:p>
        </p:txBody>
      </p:sp>
    </p:spTree>
    <p:extLst>
      <p:ext uri="{BB962C8B-B14F-4D97-AF65-F5344CB8AC3E}">
        <p14:creationId xmlns:p14="http://schemas.microsoft.com/office/powerpoint/2010/main" val="2905647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676400"/>
            <a:ext cx="859536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0" y="0"/>
            <a:ext cx="9144000" cy="1499616"/>
          </a:xfrm>
        </p:spPr>
        <p:txBody>
          <a:bodyPr>
            <a:normAutofit/>
          </a:bodyPr>
          <a:lstStyle>
            <a:lvl1pPr algn="ctr">
              <a:defRPr sz="3600"/>
            </a:lvl1pPr>
          </a:lstStyle>
          <a:p>
            <a:r>
              <a:rPr lang="en-US" dirty="0" smtClean="0"/>
              <a:t>Click to edit Master title style</a:t>
            </a:r>
            <a:endParaRPr lang="en-US" dirty="0"/>
          </a:p>
        </p:txBody>
      </p:sp>
      <p:sp>
        <p:nvSpPr>
          <p:cNvPr id="7" name="TextBox 6"/>
          <p:cNvSpPr txBox="1"/>
          <p:nvPr userDrawn="1"/>
        </p:nvSpPr>
        <p:spPr>
          <a:xfrm>
            <a:off x="6680200" y="6550968"/>
            <a:ext cx="2311400" cy="230832"/>
          </a:xfrm>
          <a:prstGeom prst="rect">
            <a:avLst/>
          </a:prstGeom>
          <a:noFill/>
        </p:spPr>
        <p:txBody>
          <a:bodyPr wrap="square" rtlCol="0">
            <a:spAutoFit/>
          </a:bodyPr>
          <a:lstStyle/>
          <a:p>
            <a:pPr algn="r" eaLnBrk="1" fontAlgn="auto" hangingPunct="1">
              <a:spcBef>
                <a:spcPts val="0"/>
              </a:spcBef>
              <a:spcAft>
                <a:spcPts val="0"/>
              </a:spcAft>
            </a:pPr>
            <a:r>
              <a:rPr lang="en-US" sz="900" dirty="0" smtClean="0">
                <a:solidFill>
                  <a:prstClr val="white">
                    <a:lumMod val="50000"/>
                  </a:prstClr>
                </a:solidFill>
                <a:latin typeface="Arial"/>
              </a:rPr>
              <a:t>Littler Presentation  |  2017</a:t>
            </a:r>
            <a:endParaRPr lang="en-US" sz="900" dirty="0">
              <a:solidFill>
                <a:prstClr val="white">
                  <a:lumMod val="50000"/>
                </a:prstClr>
              </a:solidFill>
              <a:latin typeface="Arial"/>
            </a:endParaRPr>
          </a:p>
        </p:txBody>
      </p:sp>
    </p:spTree>
    <p:extLst>
      <p:ext uri="{BB962C8B-B14F-4D97-AF65-F5344CB8AC3E}">
        <p14:creationId xmlns:p14="http://schemas.microsoft.com/office/powerpoint/2010/main" val="301367873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with bar at bottom">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274320" y="1676400"/>
            <a:ext cx="859536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0" y="0"/>
            <a:ext cx="9144000" cy="1499616"/>
          </a:xfrm>
        </p:spPr>
        <p:txBody>
          <a:bodyPr>
            <a:normAutofit/>
          </a:bodyPr>
          <a:lstStyle>
            <a:lvl1pPr algn="ctr">
              <a:defRPr sz="3600">
                <a:solidFill>
                  <a:srgbClr val="23467F"/>
                </a:solidFill>
              </a:defRPr>
            </a:lvl1pPr>
          </a:lstStyle>
          <a:p>
            <a:r>
              <a:rPr lang="en-US" dirty="0" smtClean="0"/>
              <a:t>Click to edit Master title style</a:t>
            </a:r>
            <a:endParaRPr lang="en-US" dirty="0"/>
          </a:p>
        </p:txBody>
      </p:sp>
      <p:sp>
        <p:nvSpPr>
          <p:cNvPr id="5" name="TextBox 4"/>
          <p:cNvSpPr txBox="1"/>
          <p:nvPr userDrawn="1"/>
        </p:nvSpPr>
        <p:spPr>
          <a:xfrm>
            <a:off x="6629400" y="6550968"/>
            <a:ext cx="2311400" cy="230832"/>
          </a:xfrm>
          <a:prstGeom prst="rect">
            <a:avLst/>
          </a:prstGeom>
          <a:noFill/>
        </p:spPr>
        <p:txBody>
          <a:bodyPr wrap="square" rtlCol="0">
            <a:spAutoFit/>
          </a:bodyPr>
          <a:lstStyle/>
          <a:p>
            <a:pPr algn="r" eaLnBrk="1" fontAlgn="auto" hangingPunct="1">
              <a:spcBef>
                <a:spcPts val="0"/>
              </a:spcBef>
              <a:spcAft>
                <a:spcPts val="0"/>
              </a:spcAft>
            </a:pPr>
            <a:r>
              <a:rPr lang="en-US" sz="900" dirty="0" smtClean="0">
                <a:solidFill>
                  <a:prstClr val="white"/>
                </a:solidFill>
                <a:latin typeface="Arial"/>
              </a:rPr>
              <a:t>Littler Presentation  |  2016</a:t>
            </a:r>
            <a:endParaRPr lang="en-US" sz="900" dirty="0">
              <a:solidFill>
                <a:prstClr val="black"/>
              </a:solidFill>
              <a:latin typeface="Arial"/>
            </a:endParaRPr>
          </a:p>
        </p:txBody>
      </p:sp>
    </p:spTree>
    <p:extLst>
      <p:ext uri="{BB962C8B-B14F-4D97-AF65-F5344CB8AC3E}">
        <p14:creationId xmlns:p14="http://schemas.microsoft.com/office/powerpoint/2010/main" val="20557471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Content Placeholder 2"/>
          <p:cNvSpPr>
            <a:spLocks noGrp="1"/>
          </p:cNvSpPr>
          <p:nvPr>
            <p:ph idx="10"/>
          </p:nvPr>
        </p:nvSpPr>
        <p:spPr>
          <a:xfrm>
            <a:off x="274320" y="1676400"/>
            <a:ext cx="420624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1"/>
          </p:nvPr>
        </p:nvSpPr>
        <p:spPr>
          <a:xfrm>
            <a:off x="4663440" y="1676400"/>
            <a:ext cx="4206240" cy="4800600"/>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ctrTitle"/>
          </p:nvPr>
        </p:nvSpPr>
        <p:spPr>
          <a:xfrm>
            <a:off x="0" y="0"/>
            <a:ext cx="9144000" cy="1524000"/>
          </a:xfrm>
        </p:spPr>
        <p:txBody>
          <a:bodyPr>
            <a:normAutofit/>
          </a:bodyPr>
          <a:lstStyle>
            <a:lvl1pPr algn="ctr">
              <a:defRPr sz="3600" b="0">
                <a:solidFill>
                  <a:schemeClr val="bg1"/>
                </a:solidFill>
                <a:effectLst/>
              </a:defRPr>
            </a:lvl1pPr>
          </a:lstStyle>
          <a:p>
            <a:r>
              <a:rPr lang="en-US" dirty="0" smtClean="0"/>
              <a:t>Click to edit Master title style</a:t>
            </a:r>
            <a:endParaRPr lang="en-US" dirty="0"/>
          </a:p>
        </p:txBody>
      </p:sp>
      <p:sp>
        <p:nvSpPr>
          <p:cNvPr id="9" name="TextBox 8"/>
          <p:cNvSpPr txBox="1"/>
          <p:nvPr userDrawn="1"/>
        </p:nvSpPr>
        <p:spPr>
          <a:xfrm>
            <a:off x="6680200" y="6550968"/>
            <a:ext cx="2311400" cy="230832"/>
          </a:xfrm>
          <a:prstGeom prst="rect">
            <a:avLst/>
          </a:prstGeom>
          <a:noFill/>
        </p:spPr>
        <p:txBody>
          <a:bodyPr wrap="square" rtlCol="0">
            <a:spAutoFit/>
          </a:bodyPr>
          <a:lstStyle/>
          <a:p>
            <a:pPr algn="r" eaLnBrk="1" fontAlgn="auto" hangingPunct="1">
              <a:spcBef>
                <a:spcPts val="0"/>
              </a:spcBef>
              <a:spcAft>
                <a:spcPts val="0"/>
              </a:spcAft>
            </a:pPr>
            <a:r>
              <a:rPr lang="en-US" sz="900" dirty="0" smtClean="0">
                <a:solidFill>
                  <a:prstClr val="white">
                    <a:lumMod val="50000"/>
                  </a:prstClr>
                </a:solidFill>
                <a:latin typeface="Arial"/>
              </a:rPr>
              <a:t>Littler Presentation  |  2016</a:t>
            </a:r>
            <a:endParaRPr lang="en-US" sz="900" dirty="0">
              <a:solidFill>
                <a:prstClr val="white">
                  <a:lumMod val="50000"/>
                </a:prstClr>
              </a:solidFill>
              <a:latin typeface="Arial"/>
            </a:endParaRPr>
          </a:p>
        </p:txBody>
      </p:sp>
    </p:spTree>
    <p:extLst>
      <p:ext uri="{BB962C8B-B14F-4D97-AF65-F5344CB8AC3E}">
        <p14:creationId xmlns:p14="http://schemas.microsoft.com/office/powerpoint/2010/main" val="220659030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_lighter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hasCustomPrompt="1"/>
          </p:nvPr>
        </p:nvSpPr>
        <p:spPr>
          <a:xfrm>
            <a:off x="762000" y="2362200"/>
            <a:ext cx="3124200" cy="2514600"/>
          </a:xfrm>
        </p:spPr>
        <p:txBody>
          <a:bodyPr>
            <a:normAutofit/>
          </a:bodyPr>
          <a:lstStyle>
            <a:lvl1pPr algn="ctr">
              <a:defRPr sz="4400" b="0">
                <a:solidFill>
                  <a:schemeClr val="tx2"/>
                </a:solidFill>
                <a:effectLst/>
              </a:defRPr>
            </a:lvl1pPr>
          </a:lstStyle>
          <a:p>
            <a:r>
              <a:rPr lang="en-US" dirty="0" smtClean="0"/>
              <a:t>Click to edit Master </a:t>
            </a:r>
            <a:br>
              <a:rPr lang="en-US" dirty="0" smtClean="0"/>
            </a:br>
            <a:r>
              <a:rPr lang="en-US" dirty="0" smtClean="0"/>
              <a:t>title style</a:t>
            </a:r>
            <a:endParaRPr lang="en-US" dirty="0"/>
          </a:p>
        </p:txBody>
      </p:sp>
    </p:spTree>
    <p:extLst>
      <p:ext uri="{BB962C8B-B14F-4D97-AF65-F5344CB8AC3E}">
        <p14:creationId xmlns:p14="http://schemas.microsoft.com/office/powerpoint/2010/main" val="354989452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smtClean="0"/>
              <a:t>Questions</a:t>
            </a:r>
            <a:endParaRPr lang="en-US" dirty="0"/>
          </a:p>
        </p:txBody>
      </p:sp>
      <p:sp>
        <p:nvSpPr>
          <p:cNvPr id="5" name="Content Placeholder 4"/>
          <p:cNvSpPr txBox="1">
            <a:spLocks/>
          </p:cNvSpPr>
          <p:nvPr userDrawn="1"/>
        </p:nvSpPr>
        <p:spPr>
          <a:xfrm>
            <a:off x="4800600" y="1828800"/>
            <a:ext cx="22098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a:solidFill>
                <a:srgbClr val="373545"/>
              </a:solidFill>
              <a:cs typeface="Arial" pitchFamily="34" charset="0"/>
            </a:endParaRPr>
          </a:p>
        </p:txBody>
      </p:sp>
      <p:sp>
        <p:nvSpPr>
          <p:cNvPr id="8" name="Picture Placeholder 18"/>
          <p:cNvSpPr>
            <a:spLocks noGrp="1"/>
          </p:cNvSpPr>
          <p:nvPr>
            <p:ph type="pic" sz="quarter" idx="14"/>
          </p:nvPr>
        </p:nvSpPr>
        <p:spPr>
          <a:xfrm>
            <a:off x="4495800" y="1812036"/>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7" name="Text Placeholder 14"/>
          <p:cNvSpPr>
            <a:spLocks noGrp="1"/>
          </p:cNvSpPr>
          <p:nvPr>
            <p:ph type="body" sz="quarter" idx="23" hasCustomPrompt="1"/>
          </p:nvPr>
        </p:nvSpPr>
        <p:spPr>
          <a:xfrm>
            <a:off x="2057400" y="2163064"/>
            <a:ext cx="2197100" cy="8910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Email</a:t>
            </a:r>
          </a:p>
          <a:p>
            <a:pPr lvl="1"/>
            <a:endParaRPr lang="en-US" dirty="0" smtClean="0"/>
          </a:p>
        </p:txBody>
      </p:sp>
      <p:sp>
        <p:nvSpPr>
          <p:cNvPr id="18" name="Text Placeholder 14"/>
          <p:cNvSpPr>
            <a:spLocks noGrp="1"/>
          </p:cNvSpPr>
          <p:nvPr>
            <p:ph type="body" sz="quarter" idx="24" hasCustomPrompt="1"/>
          </p:nvPr>
        </p:nvSpPr>
        <p:spPr>
          <a:xfrm>
            <a:off x="2057400" y="1803400"/>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
        <p:nvSpPr>
          <p:cNvPr id="19" name="Picture Placeholder 18"/>
          <p:cNvSpPr>
            <a:spLocks noGrp="1"/>
          </p:cNvSpPr>
          <p:nvPr>
            <p:ph type="pic" sz="quarter" idx="25"/>
          </p:nvPr>
        </p:nvSpPr>
        <p:spPr>
          <a:xfrm>
            <a:off x="838200" y="1803400"/>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26" name="Text Placeholder 14"/>
          <p:cNvSpPr>
            <a:spLocks noGrp="1"/>
          </p:cNvSpPr>
          <p:nvPr>
            <p:ph type="body" sz="quarter" idx="26" hasCustomPrompt="1"/>
          </p:nvPr>
        </p:nvSpPr>
        <p:spPr>
          <a:xfrm>
            <a:off x="5791200" y="2175633"/>
            <a:ext cx="2197100" cy="8910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Email</a:t>
            </a:r>
          </a:p>
          <a:p>
            <a:pPr lvl="1"/>
            <a:endParaRPr lang="en-US" dirty="0" smtClean="0"/>
          </a:p>
        </p:txBody>
      </p:sp>
      <p:sp>
        <p:nvSpPr>
          <p:cNvPr id="27" name="Text Placeholder 14"/>
          <p:cNvSpPr>
            <a:spLocks noGrp="1"/>
          </p:cNvSpPr>
          <p:nvPr>
            <p:ph type="body" sz="quarter" idx="27" hasCustomPrompt="1"/>
          </p:nvPr>
        </p:nvSpPr>
        <p:spPr>
          <a:xfrm>
            <a:off x="5791200" y="1815969"/>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
        <p:nvSpPr>
          <p:cNvPr id="28" name="Content Placeholder 4"/>
          <p:cNvSpPr txBox="1">
            <a:spLocks/>
          </p:cNvSpPr>
          <p:nvPr userDrawn="1"/>
        </p:nvSpPr>
        <p:spPr>
          <a:xfrm>
            <a:off x="4800600" y="3310767"/>
            <a:ext cx="22098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a:solidFill>
                <a:srgbClr val="373545"/>
              </a:solidFill>
              <a:cs typeface="Arial" pitchFamily="34" charset="0"/>
            </a:endParaRPr>
          </a:p>
        </p:txBody>
      </p:sp>
      <p:sp>
        <p:nvSpPr>
          <p:cNvPr id="29" name="Picture Placeholder 18"/>
          <p:cNvSpPr>
            <a:spLocks noGrp="1"/>
          </p:cNvSpPr>
          <p:nvPr>
            <p:ph type="pic" sz="quarter" idx="28"/>
          </p:nvPr>
        </p:nvSpPr>
        <p:spPr>
          <a:xfrm>
            <a:off x="4495800" y="3294003"/>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30" name="Text Placeholder 14"/>
          <p:cNvSpPr>
            <a:spLocks noGrp="1"/>
          </p:cNvSpPr>
          <p:nvPr>
            <p:ph type="body" sz="quarter" idx="29" hasCustomPrompt="1"/>
          </p:nvPr>
        </p:nvSpPr>
        <p:spPr>
          <a:xfrm>
            <a:off x="2057400" y="3645031"/>
            <a:ext cx="2197100" cy="8910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Email</a:t>
            </a:r>
          </a:p>
          <a:p>
            <a:pPr lvl="1"/>
            <a:endParaRPr lang="en-US" dirty="0" smtClean="0"/>
          </a:p>
        </p:txBody>
      </p:sp>
      <p:sp>
        <p:nvSpPr>
          <p:cNvPr id="31" name="Text Placeholder 14"/>
          <p:cNvSpPr>
            <a:spLocks noGrp="1"/>
          </p:cNvSpPr>
          <p:nvPr>
            <p:ph type="body" sz="quarter" idx="30" hasCustomPrompt="1"/>
          </p:nvPr>
        </p:nvSpPr>
        <p:spPr>
          <a:xfrm>
            <a:off x="2057400" y="3285367"/>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
        <p:nvSpPr>
          <p:cNvPr id="32" name="Picture Placeholder 18"/>
          <p:cNvSpPr>
            <a:spLocks noGrp="1"/>
          </p:cNvSpPr>
          <p:nvPr>
            <p:ph type="pic" sz="quarter" idx="31"/>
          </p:nvPr>
        </p:nvSpPr>
        <p:spPr>
          <a:xfrm>
            <a:off x="838200" y="3285367"/>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33" name="Text Placeholder 14"/>
          <p:cNvSpPr>
            <a:spLocks noGrp="1"/>
          </p:cNvSpPr>
          <p:nvPr>
            <p:ph type="body" sz="quarter" idx="32" hasCustomPrompt="1"/>
          </p:nvPr>
        </p:nvSpPr>
        <p:spPr>
          <a:xfrm>
            <a:off x="5791200" y="3657600"/>
            <a:ext cx="2197100" cy="8910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Email</a:t>
            </a:r>
          </a:p>
          <a:p>
            <a:pPr lvl="1"/>
            <a:endParaRPr lang="en-US" dirty="0" smtClean="0"/>
          </a:p>
        </p:txBody>
      </p:sp>
      <p:sp>
        <p:nvSpPr>
          <p:cNvPr id="34" name="Text Placeholder 14"/>
          <p:cNvSpPr>
            <a:spLocks noGrp="1"/>
          </p:cNvSpPr>
          <p:nvPr>
            <p:ph type="body" sz="quarter" idx="33" hasCustomPrompt="1"/>
          </p:nvPr>
        </p:nvSpPr>
        <p:spPr>
          <a:xfrm>
            <a:off x="5791200" y="3297936"/>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
        <p:nvSpPr>
          <p:cNvPr id="35" name="Content Placeholder 4"/>
          <p:cNvSpPr txBox="1">
            <a:spLocks/>
          </p:cNvSpPr>
          <p:nvPr userDrawn="1"/>
        </p:nvSpPr>
        <p:spPr>
          <a:xfrm>
            <a:off x="4921250" y="5063367"/>
            <a:ext cx="22098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a:solidFill>
                <a:srgbClr val="373545"/>
              </a:solidFill>
              <a:cs typeface="Arial" pitchFamily="34" charset="0"/>
            </a:endParaRPr>
          </a:p>
        </p:txBody>
      </p:sp>
      <p:sp>
        <p:nvSpPr>
          <p:cNvPr id="36" name="Picture Placeholder 18"/>
          <p:cNvSpPr>
            <a:spLocks noGrp="1"/>
          </p:cNvSpPr>
          <p:nvPr>
            <p:ph type="pic" sz="quarter" idx="34"/>
          </p:nvPr>
        </p:nvSpPr>
        <p:spPr>
          <a:xfrm>
            <a:off x="4495800" y="4972498"/>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37" name="Text Placeholder 14"/>
          <p:cNvSpPr>
            <a:spLocks noGrp="1"/>
          </p:cNvSpPr>
          <p:nvPr>
            <p:ph type="body" sz="quarter" idx="35" hasCustomPrompt="1"/>
          </p:nvPr>
        </p:nvSpPr>
        <p:spPr>
          <a:xfrm>
            <a:off x="2063750" y="5336095"/>
            <a:ext cx="2197100" cy="8910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Email</a:t>
            </a:r>
          </a:p>
          <a:p>
            <a:pPr lvl="1"/>
            <a:endParaRPr lang="en-US" dirty="0" smtClean="0"/>
          </a:p>
        </p:txBody>
      </p:sp>
      <p:sp>
        <p:nvSpPr>
          <p:cNvPr id="38" name="Text Placeholder 14"/>
          <p:cNvSpPr>
            <a:spLocks noGrp="1"/>
          </p:cNvSpPr>
          <p:nvPr>
            <p:ph type="body" sz="quarter" idx="36" hasCustomPrompt="1"/>
          </p:nvPr>
        </p:nvSpPr>
        <p:spPr>
          <a:xfrm>
            <a:off x="2057400" y="4963862"/>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
        <p:nvSpPr>
          <p:cNvPr id="39" name="Picture Placeholder 18"/>
          <p:cNvSpPr>
            <a:spLocks noGrp="1"/>
          </p:cNvSpPr>
          <p:nvPr>
            <p:ph type="pic" sz="quarter" idx="37"/>
          </p:nvPr>
        </p:nvSpPr>
        <p:spPr>
          <a:xfrm>
            <a:off x="838200" y="4963862"/>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40" name="Text Placeholder 14"/>
          <p:cNvSpPr>
            <a:spLocks noGrp="1"/>
          </p:cNvSpPr>
          <p:nvPr>
            <p:ph type="body" sz="quarter" idx="38" hasCustomPrompt="1"/>
          </p:nvPr>
        </p:nvSpPr>
        <p:spPr>
          <a:xfrm>
            <a:off x="5791200" y="5345878"/>
            <a:ext cx="2197100" cy="8910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Email</a:t>
            </a:r>
          </a:p>
          <a:p>
            <a:pPr lvl="1"/>
            <a:endParaRPr lang="en-US" dirty="0" smtClean="0"/>
          </a:p>
        </p:txBody>
      </p:sp>
      <p:sp>
        <p:nvSpPr>
          <p:cNvPr id="41" name="Text Placeholder 14"/>
          <p:cNvSpPr>
            <a:spLocks noGrp="1"/>
          </p:cNvSpPr>
          <p:nvPr>
            <p:ph type="body" sz="quarter" idx="39" hasCustomPrompt="1"/>
          </p:nvPr>
        </p:nvSpPr>
        <p:spPr>
          <a:xfrm>
            <a:off x="5791200" y="4976431"/>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Tree>
    <p:extLst>
      <p:ext uri="{BB962C8B-B14F-4D97-AF65-F5344CB8AC3E}">
        <p14:creationId xmlns:p14="http://schemas.microsoft.com/office/powerpoint/2010/main" val="39900028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143001"/>
            <a:ext cx="8229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964786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smtClean="0"/>
              <a:t>Questions</a:t>
            </a:r>
            <a:endParaRPr lang="en-US" dirty="0"/>
          </a:p>
        </p:txBody>
      </p:sp>
      <p:sp>
        <p:nvSpPr>
          <p:cNvPr id="5" name="Content Placeholder 4"/>
          <p:cNvSpPr txBox="1">
            <a:spLocks/>
          </p:cNvSpPr>
          <p:nvPr userDrawn="1"/>
        </p:nvSpPr>
        <p:spPr>
          <a:xfrm>
            <a:off x="4800600" y="2514600"/>
            <a:ext cx="22098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a:solidFill>
                <a:srgbClr val="373545"/>
              </a:solidFill>
              <a:cs typeface="Arial" pitchFamily="34" charset="0"/>
            </a:endParaRPr>
          </a:p>
        </p:txBody>
      </p:sp>
      <p:sp>
        <p:nvSpPr>
          <p:cNvPr id="8" name="Picture Placeholder 18"/>
          <p:cNvSpPr>
            <a:spLocks noGrp="1"/>
          </p:cNvSpPr>
          <p:nvPr>
            <p:ph type="pic" sz="quarter" idx="14"/>
          </p:nvPr>
        </p:nvSpPr>
        <p:spPr>
          <a:xfrm>
            <a:off x="4495800" y="2497836"/>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7" name="Text Placeholder 14"/>
          <p:cNvSpPr>
            <a:spLocks noGrp="1"/>
          </p:cNvSpPr>
          <p:nvPr>
            <p:ph type="body" sz="quarter" idx="23" hasCustomPrompt="1"/>
          </p:nvPr>
        </p:nvSpPr>
        <p:spPr>
          <a:xfrm>
            <a:off x="2057400" y="2848864"/>
            <a:ext cx="2197100" cy="8910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Email</a:t>
            </a:r>
          </a:p>
          <a:p>
            <a:pPr lvl="1"/>
            <a:endParaRPr lang="en-US" dirty="0" smtClean="0"/>
          </a:p>
        </p:txBody>
      </p:sp>
      <p:sp>
        <p:nvSpPr>
          <p:cNvPr id="18" name="Text Placeholder 14"/>
          <p:cNvSpPr>
            <a:spLocks noGrp="1"/>
          </p:cNvSpPr>
          <p:nvPr>
            <p:ph type="body" sz="quarter" idx="24" hasCustomPrompt="1"/>
          </p:nvPr>
        </p:nvSpPr>
        <p:spPr>
          <a:xfrm>
            <a:off x="2057400" y="2489200"/>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
        <p:nvSpPr>
          <p:cNvPr id="19" name="Picture Placeholder 18"/>
          <p:cNvSpPr>
            <a:spLocks noGrp="1"/>
          </p:cNvSpPr>
          <p:nvPr>
            <p:ph type="pic" sz="quarter" idx="25"/>
          </p:nvPr>
        </p:nvSpPr>
        <p:spPr>
          <a:xfrm>
            <a:off x="838200" y="2489200"/>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26" name="Text Placeholder 14"/>
          <p:cNvSpPr>
            <a:spLocks noGrp="1"/>
          </p:cNvSpPr>
          <p:nvPr>
            <p:ph type="body" sz="quarter" idx="26" hasCustomPrompt="1"/>
          </p:nvPr>
        </p:nvSpPr>
        <p:spPr>
          <a:xfrm>
            <a:off x="5791200" y="2861433"/>
            <a:ext cx="2197100" cy="8910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Email</a:t>
            </a:r>
          </a:p>
          <a:p>
            <a:pPr lvl="1"/>
            <a:endParaRPr lang="en-US" dirty="0" smtClean="0"/>
          </a:p>
        </p:txBody>
      </p:sp>
      <p:sp>
        <p:nvSpPr>
          <p:cNvPr id="27" name="Text Placeholder 14"/>
          <p:cNvSpPr>
            <a:spLocks noGrp="1"/>
          </p:cNvSpPr>
          <p:nvPr>
            <p:ph type="body" sz="quarter" idx="27" hasCustomPrompt="1"/>
          </p:nvPr>
        </p:nvSpPr>
        <p:spPr>
          <a:xfrm>
            <a:off x="5791200" y="2501769"/>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
        <p:nvSpPr>
          <p:cNvPr id="28" name="Content Placeholder 4"/>
          <p:cNvSpPr txBox="1">
            <a:spLocks/>
          </p:cNvSpPr>
          <p:nvPr userDrawn="1"/>
        </p:nvSpPr>
        <p:spPr>
          <a:xfrm>
            <a:off x="4800600" y="3996567"/>
            <a:ext cx="22098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a:solidFill>
                <a:srgbClr val="373545"/>
              </a:solidFill>
              <a:cs typeface="Arial" pitchFamily="34" charset="0"/>
            </a:endParaRPr>
          </a:p>
        </p:txBody>
      </p:sp>
      <p:sp>
        <p:nvSpPr>
          <p:cNvPr id="29" name="Picture Placeholder 18"/>
          <p:cNvSpPr>
            <a:spLocks noGrp="1"/>
          </p:cNvSpPr>
          <p:nvPr>
            <p:ph type="pic" sz="quarter" idx="28"/>
          </p:nvPr>
        </p:nvSpPr>
        <p:spPr>
          <a:xfrm>
            <a:off x="4495800" y="3979803"/>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30" name="Text Placeholder 14"/>
          <p:cNvSpPr>
            <a:spLocks noGrp="1"/>
          </p:cNvSpPr>
          <p:nvPr>
            <p:ph type="body" sz="quarter" idx="29" hasCustomPrompt="1"/>
          </p:nvPr>
        </p:nvSpPr>
        <p:spPr>
          <a:xfrm>
            <a:off x="2057400" y="4330831"/>
            <a:ext cx="2197100" cy="8910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Email</a:t>
            </a:r>
          </a:p>
          <a:p>
            <a:pPr lvl="1"/>
            <a:endParaRPr lang="en-US" dirty="0" smtClean="0"/>
          </a:p>
        </p:txBody>
      </p:sp>
      <p:sp>
        <p:nvSpPr>
          <p:cNvPr id="31" name="Text Placeholder 14"/>
          <p:cNvSpPr>
            <a:spLocks noGrp="1"/>
          </p:cNvSpPr>
          <p:nvPr>
            <p:ph type="body" sz="quarter" idx="30" hasCustomPrompt="1"/>
          </p:nvPr>
        </p:nvSpPr>
        <p:spPr>
          <a:xfrm>
            <a:off x="2057400" y="3971167"/>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
        <p:nvSpPr>
          <p:cNvPr id="32" name="Picture Placeholder 18"/>
          <p:cNvSpPr>
            <a:spLocks noGrp="1"/>
          </p:cNvSpPr>
          <p:nvPr>
            <p:ph type="pic" sz="quarter" idx="31"/>
          </p:nvPr>
        </p:nvSpPr>
        <p:spPr>
          <a:xfrm>
            <a:off x="838200" y="3971167"/>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33" name="Text Placeholder 14"/>
          <p:cNvSpPr>
            <a:spLocks noGrp="1"/>
          </p:cNvSpPr>
          <p:nvPr>
            <p:ph type="body" sz="quarter" idx="32" hasCustomPrompt="1"/>
          </p:nvPr>
        </p:nvSpPr>
        <p:spPr>
          <a:xfrm>
            <a:off x="5791200" y="4343400"/>
            <a:ext cx="2197100" cy="8910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Email</a:t>
            </a:r>
          </a:p>
          <a:p>
            <a:pPr lvl="1"/>
            <a:endParaRPr lang="en-US" dirty="0" smtClean="0"/>
          </a:p>
        </p:txBody>
      </p:sp>
      <p:sp>
        <p:nvSpPr>
          <p:cNvPr id="34" name="Text Placeholder 14"/>
          <p:cNvSpPr>
            <a:spLocks noGrp="1"/>
          </p:cNvSpPr>
          <p:nvPr>
            <p:ph type="body" sz="quarter" idx="33" hasCustomPrompt="1"/>
          </p:nvPr>
        </p:nvSpPr>
        <p:spPr>
          <a:xfrm>
            <a:off x="5791200" y="3983736"/>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Tree>
    <p:extLst>
      <p:ext uri="{BB962C8B-B14F-4D97-AF65-F5344CB8AC3E}">
        <p14:creationId xmlns:p14="http://schemas.microsoft.com/office/powerpoint/2010/main" val="219369673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smtClean="0"/>
              <a:t>Questions</a:t>
            </a:r>
            <a:endParaRPr lang="en-US" dirty="0"/>
          </a:p>
        </p:txBody>
      </p:sp>
      <p:sp>
        <p:nvSpPr>
          <p:cNvPr id="5" name="Content Placeholder 4"/>
          <p:cNvSpPr txBox="1">
            <a:spLocks/>
          </p:cNvSpPr>
          <p:nvPr userDrawn="1"/>
        </p:nvSpPr>
        <p:spPr>
          <a:xfrm>
            <a:off x="4800600" y="2514600"/>
            <a:ext cx="22098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a:solidFill>
                <a:srgbClr val="373545"/>
              </a:solidFill>
              <a:cs typeface="Arial" pitchFamily="34" charset="0"/>
            </a:endParaRPr>
          </a:p>
        </p:txBody>
      </p:sp>
      <p:sp>
        <p:nvSpPr>
          <p:cNvPr id="17" name="Text Placeholder 14"/>
          <p:cNvSpPr>
            <a:spLocks noGrp="1"/>
          </p:cNvSpPr>
          <p:nvPr>
            <p:ph type="body" sz="quarter" idx="23" hasCustomPrompt="1"/>
          </p:nvPr>
        </p:nvSpPr>
        <p:spPr>
          <a:xfrm>
            <a:off x="4038600" y="2848864"/>
            <a:ext cx="2197100" cy="8910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Email</a:t>
            </a:r>
          </a:p>
          <a:p>
            <a:pPr lvl="1"/>
            <a:endParaRPr lang="en-US" dirty="0" smtClean="0"/>
          </a:p>
        </p:txBody>
      </p:sp>
      <p:sp>
        <p:nvSpPr>
          <p:cNvPr id="18" name="Text Placeholder 14"/>
          <p:cNvSpPr>
            <a:spLocks noGrp="1"/>
          </p:cNvSpPr>
          <p:nvPr>
            <p:ph type="body" sz="quarter" idx="24" hasCustomPrompt="1"/>
          </p:nvPr>
        </p:nvSpPr>
        <p:spPr>
          <a:xfrm>
            <a:off x="4038600" y="2489200"/>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
        <p:nvSpPr>
          <p:cNvPr id="19" name="Picture Placeholder 18"/>
          <p:cNvSpPr>
            <a:spLocks noGrp="1"/>
          </p:cNvSpPr>
          <p:nvPr>
            <p:ph type="pic" sz="quarter" idx="25"/>
          </p:nvPr>
        </p:nvSpPr>
        <p:spPr>
          <a:xfrm>
            <a:off x="2819400" y="2489200"/>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28" name="Content Placeholder 4"/>
          <p:cNvSpPr txBox="1">
            <a:spLocks/>
          </p:cNvSpPr>
          <p:nvPr userDrawn="1"/>
        </p:nvSpPr>
        <p:spPr>
          <a:xfrm>
            <a:off x="4800600" y="3996567"/>
            <a:ext cx="2209800" cy="1295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a:solidFill>
                <a:srgbClr val="373545"/>
              </a:solidFill>
              <a:cs typeface="Arial" pitchFamily="34" charset="0"/>
            </a:endParaRPr>
          </a:p>
        </p:txBody>
      </p:sp>
      <p:sp>
        <p:nvSpPr>
          <p:cNvPr id="30" name="Text Placeholder 14"/>
          <p:cNvSpPr>
            <a:spLocks noGrp="1"/>
          </p:cNvSpPr>
          <p:nvPr>
            <p:ph type="body" sz="quarter" idx="29" hasCustomPrompt="1"/>
          </p:nvPr>
        </p:nvSpPr>
        <p:spPr>
          <a:xfrm>
            <a:off x="4038600" y="4330831"/>
            <a:ext cx="2197100" cy="891032"/>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1"/>
            <a:r>
              <a:rPr lang="en-US" dirty="0" smtClean="0"/>
              <a:t>Title</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Littler, Location</a:t>
            </a:r>
          </a:p>
          <a:p>
            <a:pPr marL="0" marR="0" lvl="1" indent="0" algn="l" defTabSz="0" rtl="0" eaLnBrk="1" fontAlgn="auto" latinLnBrk="0" hangingPunct="1">
              <a:lnSpc>
                <a:spcPct val="100000"/>
              </a:lnSpc>
              <a:spcBef>
                <a:spcPct val="20000"/>
              </a:spcBef>
              <a:spcAft>
                <a:spcPts val="0"/>
              </a:spcAft>
              <a:buClrTx/>
              <a:buSzTx/>
              <a:buFontTx/>
              <a:buNone/>
              <a:tabLst/>
              <a:defRPr/>
            </a:pPr>
            <a:r>
              <a:rPr lang="en-US" dirty="0" smtClean="0"/>
              <a:t>Email</a:t>
            </a:r>
          </a:p>
          <a:p>
            <a:pPr lvl="1"/>
            <a:endParaRPr lang="en-US" dirty="0" smtClean="0"/>
          </a:p>
        </p:txBody>
      </p:sp>
      <p:sp>
        <p:nvSpPr>
          <p:cNvPr id="31" name="Text Placeholder 14"/>
          <p:cNvSpPr>
            <a:spLocks noGrp="1"/>
          </p:cNvSpPr>
          <p:nvPr>
            <p:ph type="body" sz="quarter" idx="30" hasCustomPrompt="1"/>
          </p:nvPr>
        </p:nvSpPr>
        <p:spPr>
          <a:xfrm>
            <a:off x="4038600" y="3971167"/>
            <a:ext cx="2197100" cy="359664"/>
          </a:xfrm>
        </p:spPr>
        <p:txBody>
          <a:bodyPr lIns="0" tIns="0" rIns="0"/>
          <a:lstStyle>
            <a:lvl1pPr marL="0" indent="0">
              <a:buFontTx/>
              <a:buNone/>
              <a:defRPr sz="1800" b="1"/>
            </a:lvl1pPr>
            <a:lvl2pPr marL="0" marR="0" indent="0" algn="l" defTabSz="0" rtl="0" eaLnBrk="1" fontAlgn="auto" latinLnBrk="0" hangingPunct="1">
              <a:lnSpc>
                <a:spcPct val="100000"/>
              </a:lnSpc>
              <a:spcBef>
                <a:spcPct val="20000"/>
              </a:spcBef>
              <a:spcAft>
                <a:spcPts val="0"/>
              </a:spcAft>
              <a:buClrTx/>
              <a:buSzTx/>
              <a:buFontTx/>
              <a:buNone/>
              <a:tabLst/>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Name</a:t>
            </a:r>
          </a:p>
        </p:txBody>
      </p:sp>
      <p:sp>
        <p:nvSpPr>
          <p:cNvPr id="32" name="Picture Placeholder 18"/>
          <p:cNvSpPr>
            <a:spLocks noGrp="1"/>
          </p:cNvSpPr>
          <p:nvPr>
            <p:ph type="pic" sz="quarter" idx="31"/>
          </p:nvPr>
        </p:nvSpPr>
        <p:spPr>
          <a:xfrm>
            <a:off x="2819400" y="3971167"/>
            <a:ext cx="990600" cy="1181545"/>
          </a:xfrm>
        </p:spPr>
        <p:txBody>
          <a:bodyPr>
            <a:normAutofit/>
          </a:bodyPr>
          <a:lstStyle>
            <a:lvl1pPr>
              <a:defRPr sz="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Tree>
    <p:extLst>
      <p:ext uri="{BB962C8B-B14F-4D97-AF65-F5344CB8AC3E}">
        <p14:creationId xmlns:p14="http://schemas.microsoft.com/office/powerpoint/2010/main" val="20176958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8718" y="5943600"/>
            <a:ext cx="1286561" cy="532867"/>
          </a:xfrm>
          <a:prstGeom prst="rect">
            <a:avLst/>
          </a:prstGeom>
        </p:spPr>
      </p:pic>
    </p:spTree>
    <p:extLst>
      <p:ext uri="{BB962C8B-B14F-4D97-AF65-F5344CB8AC3E}">
        <p14:creationId xmlns:p14="http://schemas.microsoft.com/office/powerpoint/2010/main" val="31646519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estions slide_B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918" y="609600"/>
            <a:ext cx="1680882" cy="510268"/>
          </a:xfrm>
          <a:prstGeom prst="rect">
            <a:avLst/>
          </a:prstGeom>
        </p:spPr>
      </p:pic>
    </p:spTree>
    <p:extLst>
      <p:ext uri="{BB962C8B-B14F-4D97-AF65-F5344CB8AC3E}">
        <p14:creationId xmlns:p14="http://schemas.microsoft.com/office/powerpoint/2010/main" val="308203457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questions slide_webin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8671" y="1752600"/>
            <a:ext cx="1146657" cy="1563624"/>
          </a:xfrm>
          <a:prstGeom prst="rect">
            <a:avLst/>
          </a:prstGeom>
        </p:spPr>
      </p:pic>
    </p:spTree>
    <p:extLst>
      <p:ext uri="{BB962C8B-B14F-4D97-AF65-F5344CB8AC3E}">
        <p14:creationId xmlns:p14="http://schemas.microsoft.com/office/powerpoint/2010/main" val="359580560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questions slide_B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918" y="609600"/>
            <a:ext cx="1680882" cy="510268"/>
          </a:xfrm>
          <a:prstGeom prst="rect">
            <a:avLst/>
          </a:prstGeom>
        </p:spPr>
      </p:pic>
    </p:spTree>
    <p:extLst>
      <p:ext uri="{BB962C8B-B14F-4D97-AF65-F5344CB8AC3E}">
        <p14:creationId xmlns:p14="http://schemas.microsoft.com/office/powerpoint/2010/main" val="423509081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a:xfrm>
            <a:off x="0" y="2333766"/>
            <a:ext cx="9144000" cy="4524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4327" y="613948"/>
            <a:ext cx="4115345" cy="109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75535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418707" y="6172201"/>
            <a:ext cx="8458200" cy="457200"/>
          </a:xfrm>
          <a:prstGeom prst="rect">
            <a:avLst/>
          </a:prstGeom>
          <a:solidFill>
            <a:srgbClr val="23467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4" name="Rectangle 3"/>
          <p:cNvSpPr/>
          <p:nvPr userDrawn="1"/>
        </p:nvSpPr>
        <p:spPr>
          <a:xfrm>
            <a:off x="381000" y="6172201"/>
            <a:ext cx="8610600" cy="457200"/>
          </a:xfrm>
          <a:prstGeom prst="rect">
            <a:avLst/>
          </a:prstGeom>
        </p:spPr>
        <p:txBody>
          <a:bodyPr wrap="square">
            <a:spAutoFit/>
          </a:bodyPr>
          <a:lstStyle/>
          <a:p>
            <a:pPr eaLnBrk="1" fontAlgn="auto" hangingPunct="1">
              <a:spcBef>
                <a:spcPts val="0"/>
              </a:spcBef>
              <a:spcAft>
                <a:spcPts val="0"/>
              </a:spcAft>
            </a:pPr>
            <a:r>
              <a:rPr lang="en-US" sz="800" dirty="0" smtClean="0">
                <a:solidFill>
                  <a:prstClr val="white"/>
                </a:solidFill>
                <a:latin typeface="Arial"/>
              </a:rPr>
              <a:t>This information provided by Littler is not a substitute for experienced legal counsel and does not provide legal advice or attempt to address the numerous factual issues that inevitably arise in any employment-related dispute. Although this information attempts to cover some major recent developments, it is not all-inclusive, and the current status of any decision or principle of law should be verified by counsel.</a:t>
            </a:r>
            <a:endParaRPr lang="en-US" sz="800" dirty="0">
              <a:solidFill>
                <a:prstClr val="white"/>
              </a:solidFill>
              <a:latin typeface="Arial"/>
            </a:endParaRPr>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1425" y="1261992"/>
            <a:ext cx="412115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52065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light blue title slide_ic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8" name="Title 1"/>
          <p:cNvSpPr>
            <a:spLocks noGrp="1"/>
          </p:cNvSpPr>
          <p:nvPr>
            <p:ph type="ctrTitle" hasCustomPrompt="1"/>
          </p:nvPr>
        </p:nvSpPr>
        <p:spPr>
          <a:xfrm>
            <a:off x="1" y="2514600"/>
            <a:ext cx="9144000" cy="2133600"/>
          </a:xfrm>
        </p:spPr>
        <p:txBody>
          <a:bodyPr>
            <a:normAutofit/>
          </a:bodyPr>
          <a:lstStyle>
            <a:lvl1pPr algn="ctr">
              <a:defRPr sz="3800" b="0">
                <a:solidFill>
                  <a:schemeClr val="bg1"/>
                </a:solidFill>
                <a:effectLst/>
              </a:defRPr>
            </a:lvl1pPr>
          </a:lstStyle>
          <a:p>
            <a:r>
              <a:rPr lang="en-US" dirty="0" smtClean="0"/>
              <a:t>Title Here</a:t>
            </a:r>
            <a:endParaRPr lang="en-US" dirty="0"/>
          </a:p>
        </p:txBody>
      </p:sp>
      <p:sp>
        <p:nvSpPr>
          <p:cNvPr id="9" name="Text Placeholder 9"/>
          <p:cNvSpPr>
            <a:spLocks noGrp="1"/>
          </p:cNvSpPr>
          <p:nvPr>
            <p:ph type="body" sz="quarter" idx="10"/>
          </p:nvPr>
        </p:nvSpPr>
        <p:spPr>
          <a:xfrm>
            <a:off x="1" y="5105400"/>
            <a:ext cx="9144000" cy="430768"/>
          </a:xfrm>
        </p:spPr>
        <p:txBody>
          <a:bodyPr>
            <a:normAutofit/>
          </a:bodyPr>
          <a:lstStyle>
            <a:lvl1pPr marL="0" indent="0" algn="ctr">
              <a:buFontTx/>
              <a:buNone/>
              <a:defRPr sz="1800">
                <a:solidFill>
                  <a:schemeClr val="bg1"/>
                </a:solidFill>
              </a:defRPr>
            </a:lvl1pPr>
          </a:lstStyle>
          <a:p>
            <a:pPr lvl="0"/>
            <a:endParaRPr lang="en-US" dirty="0" smtClean="0"/>
          </a:p>
        </p:txBody>
      </p:sp>
      <p:sp>
        <p:nvSpPr>
          <p:cNvPr id="10" name="Text Placeholder 9"/>
          <p:cNvSpPr>
            <a:spLocks noGrp="1"/>
          </p:cNvSpPr>
          <p:nvPr>
            <p:ph type="body" sz="quarter" idx="11"/>
          </p:nvPr>
        </p:nvSpPr>
        <p:spPr>
          <a:xfrm>
            <a:off x="1" y="5523468"/>
            <a:ext cx="9144000" cy="430768"/>
          </a:xfrm>
        </p:spPr>
        <p:txBody>
          <a:bodyPr>
            <a:normAutofit/>
          </a:bodyPr>
          <a:lstStyle>
            <a:lvl1pPr marL="0" indent="0" algn="ctr">
              <a:buFontTx/>
              <a:buNone/>
              <a:defRPr sz="1400">
                <a:solidFill>
                  <a:schemeClr val="bg1"/>
                </a:solidFill>
              </a:defRPr>
            </a:lvl1pPr>
          </a:lstStyle>
          <a:p>
            <a:pPr lvl="0"/>
            <a:endParaRPr lang="en-US" dirty="0" smtClean="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1726" y="1371600"/>
            <a:ext cx="2520551" cy="808980"/>
          </a:xfrm>
          <a:prstGeom prst="rect">
            <a:avLst/>
          </a:prstGeom>
        </p:spPr>
      </p:pic>
    </p:spTree>
    <p:extLst>
      <p:ext uri="{BB962C8B-B14F-4D97-AF65-F5344CB8AC3E}">
        <p14:creationId xmlns:p14="http://schemas.microsoft.com/office/powerpoint/2010/main" val="1291112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smtClean="0"/>
              <a:t>Click to edit Master title style</a:t>
            </a:r>
            <a:endParaRPr lang="en-US" dirty="0"/>
          </a:p>
        </p:txBody>
      </p:sp>
      <p:sp>
        <p:nvSpPr>
          <p:cNvPr id="3"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eaLnBrk="1" fontAlgn="auto" hangingPunct="1">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lang="en-US" dirty="0">
              <a:solidFill>
                <a:srgbClr val="000000"/>
              </a:solidFill>
              <a:latin typeface="Arial"/>
            </a:endParaRPr>
          </a:p>
        </p:txBody>
      </p:sp>
      <p:sp>
        <p:nvSpPr>
          <p:cNvPr id="5"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eaLnBrk="1" fontAlgn="auto" hangingPunct="1">
              <a:spcBef>
                <a:spcPts val="0"/>
              </a:spcBef>
              <a:spcAft>
                <a:spcPts val="0"/>
              </a:spcAft>
              <a:defRPr/>
            </a:pPr>
            <a:fld id="{E33C60E2-985D-4C76-A47D-F2B53EB64F2D}" type="slidenum">
              <a:rPr lang="en-US">
                <a:solidFill>
                  <a:srgbClr val="000000"/>
                </a:solidFill>
                <a:latin typeface="Arial"/>
              </a:rPr>
              <a:pPr eaLnBrk="1" fontAlgn="auto" hangingPunct="1">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526550303"/>
      </p:ext>
    </p:extLst>
  </p:cSld>
  <p:clrMapOvr>
    <a:masterClrMapping/>
  </p:clrMapOvr>
  <p:transition>
    <p:randomBa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3" name="Group 44"/>
          <p:cNvGrpSpPr>
            <a:grpSpLocks/>
          </p:cNvGrpSpPr>
          <p:nvPr/>
        </p:nvGrpSpPr>
        <p:grpSpPr bwMode="auto">
          <a:xfrm>
            <a:off x="-120650" y="-590550"/>
            <a:ext cx="9148763" cy="6851650"/>
            <a:chOff x="1" y="0"/>
            <a:chExt cx="5763" cy="4316"/>
          </a:xfrm>
        </p:grpSpPr>
        <p:sp>
          <p:nvSpPr>
            <p:cNvPr id="4"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7" name="Group 48"/>
            <p:cNvGrpSpPr>
              <a:grpSpLocks/>
            </p:cNvGrpSpPr>
            <p:nvPr/>
          </p:nvGrpSpPr>
          <p:grpSpPr bwMode="auto">
            <a:xfrm>
              <a:off x="288" y="0"/>
              <a:ext cx="5098" cy="4316"/>
              <a:chOff x="288" y="0"/>
              <a:chExt cx="5098" cy="4316"/>
            </a:xfrm>
          </p:grpSpPr>
          <p:sp>
            <p:nvSpPr>
              <p:cNvPr id="2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23"/>
            <p:cNvSpPr>
              <a:spLocks/>
            </p:cNvSpPr>
            <p:nvPr/>
          </p:nvSpPr>
          <p:spPr bwMode="hidden">
            <a:xfrm>
              <a:off x="5041" y="0"/>
              <a:ext cx="719" cy="845"/>
            </a:xfrm>
            <a:custGeom>
              <a:avLst/>
              <a:gdLst>
                <a:gd name="T0" fmla="*/ 731 w 717"/>
                <a:gd name="T1" fmla="*/ 845 h 845"/>
                <a:gd name="T2" fmla="*/ 731 w 717"/>
                <a:gd name="T3" fmla="*/ 821 h 845"/>
                <a:gd name="T4" fmla="*/ 588 w 717"/>
                <a:gd name="T5" fmla="*/ 605 h 845"/>
                <a:gd name="T6" fmla="*/ 413 w 717"/>
                <a:gd name="T7" fmla="*/ 396 h 845"/>
                <a:gd name="T8" fmla="*/ 228 w 717"/>
                <a:gd name="T9" fmla="*/ 192 h 845"/>
                <a:gd name="T10" fmla="*/ 17 w 717"/>
                <a:gd name="T11" fmla="*/ 0 h 845"/>
                <a:gd name="T12" fmla="*/ 0 w 717"/>
                <a:gd name="T13" fmla="*/ 0 h 845"/>
                <a:gd name="T14" fmla="*/ 216 w 717"/>
                <a:gd name="T15" fmla="*/ 198 h 845"/>
                <a:gd name="T16" fmla="*/ 407 w 717"/>
                <a:gd name="T17" fmla="*/ 408 h 845"/>
                <a:gd name="T18" fmla="*/ 582 w 717"/>
                <a:gd name="T19" fmla="*/ 623 h 845"/>
                <a:gd name="T20" fmla="*/ 731 w 717"/>
                <a:gd name="T21" fmla="*/ 845 h 845"/>
                <a:gd name="T22" fmla="*/ 73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4"/>
            <p:cNvSpPr>
              <a:spLocks/>
            </p:cNvSpPr>
            <p:nvPr/>
          </p:nvSpPr>
          <p:spPr bwMode="hidden">
            <a:xfrm>
              <a:off x="5352" y="0"/>
              <a:ext cx="408" cy="414"/>
            </a:xfrm>
            <a:custGeom>
              <a:avLst/>
              <a:gdLst>
                <a:gd name="T0" fmla="*/ 414 w 407"/>
                <a:gd name="T1" fmla="*/ 414 h 414"/>
                <a:gd name="T2" fmla="*/ 414 w 407"/>
                <a:gd name="T3" fmla="*/ 396 h 414"/>
                <a:gd name="T4" fmla="*/ 229 w 407"/>
                <a:gd name="T5" fmla="*/ 192 h 414"/>
                <a:gd name="T6" fmla="*/ 12 w 407"/>
                <a:gd name="T7" fmla="*/ 0 h 414"/>
                <a:gd name="T8" fmla="*/ 0 w 407"/>
                <a:gd name="T9" fmla="*/ 0 h 414"/>
                <a:gd name="T10" fmla="*/ 108 w 407"/>
                <a:gd name="T11" fmla="*/ 102 h 414"/>
                <a:gd name="T12" fmla="*/ 223 w 407"/>
                <a:gd name="T13" fmla="*/ 204 h 414"/>
                <a:gd name="T14" fmla="*/ 414 w 407"/>
                <a:gd name="T15" fmla="*/ 414 h 414"/>
                <a:gd name="T16" fmla="*/ 41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 name="Freeform 26"/>
            <p:cNvSpPr>
              <a:spLocks/>
            </p:cNvSpPr>
            <p:nvPr/>
          </p:nvSpPr>
          <p:spPr bwMode="hidden">
            <a:xfrm>
              <a:off x="6" y="0"/>
              <a:ext cx="588" cy="599"/>
            </a:xfrm>
            <a:custGeom>
              <a:avLst/>
              <a:gdLst>
                <a:gd name="T0" fmla="*/ 600 w 586"/>
                <a:gd name="T1" fmla="*/ 0 h 599"/>
                <a:gd name="T2" fmla="*/ 582 w 586"/>
                <a:gd name="T3" fmla="*/ 0 h 599"/>
                <a:gd name="T4" fmla="*/ 414 w 586"/>
                <a:gd name="T5" fmla="*/ 132 h 599"/>
                <a:gd name="T6" fmla="*/ 264 w 586"/>
                <a:gd name="T7" fmla="*/ 270 h 599"/>
                <a:gd name="T8" fmla="*/ 120 w 586"/>
                <a:gd name="T9" fmla="*/ 420 h 599"/>
                <a:gd name="T10" fmla="*/ 0 w 586"/>
                <a:gd name="T11" fmla="*/ 575 h 599"/>
                <a:gd name="T12" fmla="*/ 0 w 586"/>
                <a:gd name="T13" fmla="*/ 599 h 599"/>
                <a:gd name="T14" fmla="*/ 120 w 586"/>
                <a:gd name="T15" fmla="*/ 432 h 599"/>
                <a:gd name="T16" fmla="*/ 264 w 586"/>
                <a:gd name="T17" fmla="*/ 282 h 599"/>
                <a:gd name="T18" fmla="*/ 420 w 586"/>
                <a:gd name="T19" fmla="*/ 138 h 599"/>
                <a:gd name="T20" fmla="*/ 600 w 586"/>
                <a:gd name="T21" fmla="*/ 0 h 599"/>
                <a:gd name="T22" fmla="*/ 60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7"/>
            <p:cNvSpPr>
              <a:spLocks/>
            </p:cNvSpPr>
            <p:nvPr/>
          </p:nvSpPr>
          <p:spPr bwMode="hidden">
            <a:xfrm>
              <a:off x="6" y="0"/>
              <a:ext cx="270" cy="252"/>
            </a:xfrm>
            <a:custGeom>
              <a:avLst/>
              <a:gdLst>
                <a:gd name="T0" fmla="*/ 276 w 269"/>
                <a:gd name="T1" fmla="*/ 0 h 252"/>
                <a:gd name="T2" fmla="*/ 25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6 w 269"/>
                <a:gd name="T15" fmla="*/ 0 h 252"/>
                <a:gd name="T16" fmla="*/ 27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 name="Group 31"/>
            <p:cNvGrpSpPr>
              <a:grpSpLocks/>
            </p:cNvGrpSpPr>
            <p:nvPr/>
          </p:nvGrpSpPr>
          <p:grpSpPr bwMode="auto">
            <a:xfrm>
              <a:off x="1" y="392"/>
              <a:ext cx="5758" cy="1571"/>
              <a:chOff x="1" y="392"/>
              <a:chExt cx="5758" cy="1571"/>
            </a:xfrm>
          </p:grpSpPr>
          <p:sp>
            <p:nvSpPr>
              <p:cNvPr id="2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0" name="Picture 42" descr="gavel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64" y="1312709"/>
            <a:ext cx="1522092" cy="100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60337"/>
            <a:ext cx="1541142" cy="102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7"/>
          <p:cNvGrpSpPr>
            <a:grpSpLocks/>
          </p:cNvGrpSpPr>
          <p:nvPr userDrawn="1"/>
        </p:nvGrpSpPr>
        <p:grpSpPr bwMode="auto">
          <a:xfrm>
            <a:off x="7938" y="6180138"/>
            <a:ext cx="9136062" cy="685800"/>
            <a:chOff x="432" y="3888"/>
            <a:chExt cx="5328" cy="432"/>
          </a:xfrm>
        </p:grpSpPr>
        <p:pic>
          <p:nvPicPr>
            <p:cNvPr id="44" name="Picture 49" descr="HRSlogoBlu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28" y="3888"/>
              <a:ext cx="3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50"/>
            <p:cNvSpPr txBox="1">
              <a:spLocks noChangeArrowheads="1"/>
            </p:cNvSpPr>
            <p:nvPr userDrawn="1"/>
          </p:nvSpPr>
          <p:spPr bwMode="auto">
            <a:xfrm rot="10800000" flipV="1">
              <a:off x="432" y="3888"/>
              <a:ext cx="4992" cy="432"/>
            </a:xfrm>
            <a:prstGeom prst="rect">
              <a:avLst/>
            </a:prstGeom>
            <a:solidFill>
              <a:srgbClr val="EDB3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ts val="400"/>
                </a:spcBef>
                <a:defRPr/>
              </a:pPr>
              <a:r>
                <a:rPr lang="en-US" sz="2000" b="1" dirty="0" smtClean="0">
                  <a:solidFill>
                    <a:schemeClr val="bg1"/>
                  </a:solidFill>
                  <a:latin typeface="Arial" charset="0"/>
                </a:rPr>
                <a:t> </a:t>
              </a:r>
              <a:r>
                <a:rPr lang="en-US" sz="1600" b="1" dirty="0" smtClean="0">
                  <a:solidFill>
                    <a:schemeClr val="bg1"/>
                  </a:solidFill>
                  <a:latin typeface="Arial" charset="0"/>
                </a:rPr>
                <a:t>              13</a:t>
              </a:r>
              <a:r>
                <a:rPr lang="en-US" sz="1600" b="1" baseline="30000" dirty="0" smtClean="0">
                  <a:solidFill>
                    <a:schemeClr val="bg1"/>
                  </a:solidFill>
                  <a:latin typeface="Arial" charset="0"/>
                </a:rPr>
                <a:t>th</a:t>
              </a:r>
              <a:r>
                <a:rPr lang="en-US" sz="1600" b="1" dirty="0" smtClean="0">
                  <a:solidFill>
                    <a:schemeClr val="bg1"/>
                  </a:solidFill>
                  <a:latin typeface="Arial" charset="0"/>
                </a:rPr>
                <a:t> Annual Labor and Employment Law Advanced Practices Symposium</a:t>
              </a:r>
            </a:p>
          </p:txBody>
        </p:sp>
      </p:grpSp>
      <p:pic>
        <p:nvPicPr>
          <p:cNvPr id="47" name="Picture 2" descr="http://living-in-washingtondc.com/images/capitol/uscapitol-washingtondc-picture1.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7975" y="3657600"/>
            <a:ext cx="1549080" cy="11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7" name="Rectangle 39"/>
          <p:cNvSpPr>
            <a:spLocks noGrp="1" noChangeArrowheads="1"/>
          </p:cNvSpPr>
          <p:nvPr>
            <p:ph type="ctrTitle" sz="quarter"/>
          </p:nvPr>
        </p:nvSpPr>
        <p:spPr>
          <a:xfrm>
            <a:off x="2209800" y="1277938"/>
            <a:ext cx="6477000" cy="1922462"/>
          </a:xfrm>
        </p:spPr>
        <p:txBody>
          <a:bodyPr anchor="b"/>
          <a:lstStyle>
            <a:lvl1pPr>
              <a:defRPr sz="4800" b="1" baseline="0">
                <a:solidFill>
                  <a:schemeClr val="tx1"/>
                </a:solidFill>
                <a:latin typeface="+mj-lt"/>
                <a:ea typeface="Adobe Fan Heiti Std B" pitchFamily="34" charset="-128"/>
                <a:cs typeface="Times New Roman" pitchFamily="18" charset="0"/>
              </a:defRPr>
            </a:lvl1pPr>
          </a:lstStyle>
          <a:p>
            <a:pPr lvl="0"/>
            <a:r>
              <a:rPr lang="en-US" noProof="0" dirty="0" smtClean="0"/>
              <a:t>Click to edit Master title style</a:t>
            </a:r>
          </a:p>
        </p:txBody>
      </p:sp>
      <p:sp>
        <p:nvSpPr>
          <p:cNvPr id="2" name="AutoShape 4" descr="data:image/jpeg;base64,/9j/4AAQSkZJRgABAQAAAQABAAD/2wCEAAkGBhQSEBUUEhQWFRUVGBQVFBQWGBUUFxYVFBUXFBQYFxUYHCYeGBojHRgXIC8gIycpLCwsFx4xNTAqNSYrLCkBCQoKDgwOGg8PGiwkHyQsKSksLCwpLCksLCwsLCksKSwsKSwsLCwsLCwsLCwsLCwsKSwsLCwsLCwsLCwsKSwsKf/AABEIALgBEwMBIgACEQEDEQH/xAAcAAABBQEBAQAAAAAAAAAAAAACAAEDBQYEBwj/xABHEAABAwIDBAYECggFBQEAAAABAAIRAyEEEjEFQVFhBhMicYGRMqGxwQcUI0JScoKS0fAVFiQzU2Ky4TRDY6LCJTVz0uLx/8QAGQEBAQEBAQEAAAAAAAAAAAAAAAECAwQF/8QALhEAAgIBAwIEBQMFAAAAAAAAAAECEQMSITETQQQUUZEiQlJh8AWBoRUycbHh/9oADAMBAAIRAxEAPwC9yp8qkCeF90+RRGAnhHlT5UJRGAnhHlTwoUBOEcJQgBCdPCeEAIRJQnhANCeE8J0A0JQnhPCAGE+VPCeEKDCeE8JIBsqUIoShANCUIoShQDQlCKE8IAIShHCUIAMqUI4TwgAhKEcJQhQIShSJQoCOElIkgOKEoTSImRGs8k1Ko1wlpDhxBBHmFq0ZDhJV22NstoMzek4xlaCN8wTf0barq2djW1qYezQ+pY6kdWm9y6XVk8JQjyp8q2QCE8IsqfKgAhPCMNT5UAEJ4R5U+VARwnhHlSDUsAwlCPKllQoEJ4RQhoPDmtc24cA4dxEhSwINTwjypZUAEJ4RQnhABCeEUJ4QAwlCKE8KACEoR5UoQAQnhHCUIAIShHCUIUCEoRwlCAGEk8JIDydzcSBFMPfTeXsIgDNlEvaW/OcBMk8CNyGpiXuLctRrAGmQQ7tdme05upj371TO2jUrYkxTJc4y0Q5r4MAgahrYnlB36KfFhlAEOLhWY4tdTIG+8lws7eJbFoXw5Q7x/wCfn7nuX3NRSe002GtXdLTLGtbmaQ0ySGxN5i0ejBsF2bI2xTbioLG02ENpscyzS43lwERwuLQeaxnVuJAJvYEdWWGm7c2JlzfxB1Vng9pdW9gcHTmBILXNBuD2Tqe6BEmyys04Pjj9y6E0eoZU+VKm6QDESAY4SjC+/dnzwcqfKnToAcqfKiToAYShEnUAEJQjhOgAhPCKE8IDkxZIAIkgHtNAmQbfkLoDfYNddEcI3tv5exc9NT1HRzuGmuCKEoUkJQuhzAhKEUJ4QAQnhFCUIAUoRQlCAFKEcJQgBhKEcJQoAIShHlSyoUCEoR5UsqADKkjhOlg+dKmNeXgzzkkhxgfOcO1f88VY7Mo0W12CG1Gg5jUhxg29IT2m2j7W/Q1bnh8ANywMpMmNdXOJ1vHgF00auSQ0sIMteQA4ZdJMjiAZ1C+Dq0n0aNhiH4Z7h1TX0qji5zZeXMzvMDM2ezJFiIywDGgW36P4d4ohtWnkcHGR2bnXNYkT+C822fiWh4LBkygSCc4IbcmDpJDd8epek7C6QsxIhtnASRa4kiW7yLawvV4XLGWT4uf8cnDLFqO3BaZU8IoTwvqnkBypQjATwgAhPCKE+VCAwlCKEkKDCeESQIIkG2sqAGE+VQ4rH06fpvA5bz3AXKocf0yaJFNsni73NHvKxLJGPLNRg5cGkNroje/IewLzrHbSr1tSY56eDdB5FQ4Paleh6LiByuPFpt6guHmVfGx16Lrk9LhLKsrs7pyDaq3xbr4tPuK0eC2lTq/u3hx4aOH2Tddo5Yy4ZzcGuSfKnyo8iYrdozQOVKE4cDoQfEIoSwBCeEUJ8qACE8IoShADCUIoSyoAYShFCeEAEJQjhKEAEJI4SQHzv8WqYd76bmODy4NyteCZiYLWkk7rbjzhFhQ9xzvFjF3WyntFph3pmA6BN78CunEbUfiK4exjn1S21TtNl1OCeraJvZvagEy6Ym17tmm2s2S5lBwMlld1Wq4SXElznAtbqbRImd5C+Q8cXdM91soG0nU3O6t7TdsVLBpDmkHNaQZjmJWh6HbUo0a81ScxloDJdc7yB6QuYiY1XDVxGGpHqHhzi8Br67XNe0B8GaVINDiJue1JOm8Kt2Ds51atDLAESXA5ckzqNZAiN/guNU1Jc2bavZnurbp4XBS2tRY1rQYAECzrR339qP8ATlH6XqP4L7XVj3aPB05ejO2E8LhG3KXF33Sl+nqP0j5FOrH1Q6cvQ7oXJiqxa9vZaYkgnNaQWnQ3tyVbtHpOWkChTFWQZlwZB3QDrvUVHpA5wmtSyHQZXNcI1F+Oq45csWqTOuPG07aNM+lETqQ08u0A63mqzaWA6xwJygNGptr7rKp210zrdYeoo03MDWBrn1MpkMaHS0cDIWYx236lRxFQvMSCLETyAMeornPKnBK9zccbU262NNitoUadpzkW7Nx97TyVTiNv1H2pjKOWvi438gqdmObN2OOmq6WbbaNKZ9S81o7bkowr3GXGPb4nf4roo4Brdy5v0/8A6ZS/WD/TK2nFGaZ39UhdQXF+sH+mUv0//pla1xM6WFX2aDuXK7CPYZaTa44juO7whTnbp/hH8+KE7aJ/yystwZdyzwHTnEUrVD1jeD5J8HjtecrQYPpZh60BxNI6HNdn3xp4gLD1NpTrTK53QTIa4dy5tROicj1lmEDQHMcHNcdW3BsYvp5KWF510fw9dz4oue3Qk2AHNw0PktYcfiRYjDEi16pmeYDRex0Xpw5oxVM45Mcpu0WXVjPmgTpNzFtwmxvErohVQx1Q6NpuMCctW0wJjsm1/WOK5htTEhzesZQDZvD35oBvlBbBPjvVxZYxbtlyY20qRegJ4XB+nKfGfFn48kY2uyJh3KIPvXfqw9Tz9KXodkJQq/8AT9Ln5t/9k36wU9wJ5dmfanVh6l6cvQsoShVv6eZBkObzIB96bE7Wa5pDWkyCD3G2rTI75R5YpchYpPsWcJQquhttjWw4OEQAACbAWu50lWlF+ZocJAIkTrCsZqXBJQcRQkiypLZk+eMTj6ra9OtZ7gGimC3ODA0LbTBMRcWCvsTSpYprq73vaXy/KMjiH3ziAc12tcfRAiL7lk+qfUdEZGsEvdYADMGF2sF1wIb3RrEVDEljgRmvBMWkaCx5T5r4vxRVM99I1uxui1at1lSi4hrW5WMcajS9jHHI8jKczRFmiSDvB1DCY44dzx+7Mhr2zdpDoGYC44nyVXspzm1rA9owb5WgG7RBFovbkr7F9Hm1HBznGRYxaRqJ7lFFz3XJW0bXCbMNekx4iHCbFpvEET5qUdFjx/p4RwWT+KH6XqSOFP0vUvSlKtyWja09hOaAJFuYUD+i8zLhczq3jm4LH/FD9L1IfiZ+kfJKZLRsqXRoNIcHi2l2RoRw5lS19h5hBe3j6TeBHvWHOEP0j5IThv5j5J8RbRrMZsWmxsl7d/zmb1RYirSa70mieM3iTutvVY/D/wAxXXsnCBxId2hpfgqrMvckdi2DePI/il8bbxHkfxVHdtV2Yy2XRbSCYU7K7ea4PK7OixKi3ZiWkxI8j+KduLYdHNPcCqrrgrDHU2MpsdFyYnuC0sjabI8aTSJevHLyP4p+uH5BVc3EtRUcU3KO4ceCx1mb6KO52LYIlwGvzTuUgqAiRp3FQ7Oayo/TkUQqtBIFoJ9q3LK1FMysabaJM3d5KTCVGOe1rnAZt5BjSb8BZRuxLeJ8FWV/lKkgmAYvBvvsufWkb6SR6D0Z2lhzUyNqNzODgA1jm3bJJLnW0BVs/YVL6QtHz+AIHtVZ0dwrW4FrmiC6oQ48mjshTPHM+a020yRqjopbIpsJLXgEiPTBt2Rp9kKPFbMY4guqNtp2wOB48guR9PmfNQOpcz5q2xSJj0fpa5xu/wAzhMb+ZUtPZzGtDRUbDQAO202FhclVzqXM+ajdRPPzVTZKR2O2HSn9428/5g3mTvTN2PTaZFVtp/zBv1tKrzRPE+aidQPE+au5Ni5GGaNKzB3PaOfFOaTI/fM+8zd481QOw54nzUTsOeJ81fiJsaOlSpCZqU3Hm8e5wVvg8bTIDWvpk6BrXA2Gm8nQLBDD3u4rZ9G8BTbSDm3cZBcZ3E2E6BdsWrUcstaS2hJFCS9h5TxTDV6TMERTotzNqNLagF2vgZC0ZYdMgQTFmm5Erh2ZXpdaGhjS50uAgtJkzNwAeO/Raf4OsO2pVq1GvuxhiG2l+8h3AtBA5DgqDZvRUU3mo9+Z3aywMsA8efdovl6ZShFnrTSbOXalWnSxhdUENcGuGUElztJM23D7oWkwWJbVpte0WcJE6xpdZDpk/wCXaL+izQTvPNafYR/Zqf1QusVUmHwdWIqhjS6JgEnuFyqrA9J6VWoGMBl0xIjQZjv4Lv2m75Kp9R/9KxPRj/Fs9LR+ot6HerJ00EjfFo4Kq2pt1lBwDwe0JECd8cVZFyyPS93ylOZ9Hd9ZWTpEXJo8Bjm1mB7RAMxNjYwjqugEwq/o879nZH82v1iuvEO7J7ir2HcrsNt1lUgNGvGPOJV9sX0vFYLYjx1zddRx5rebD9IfngsRdmmip2jh5zfWJ9ZVXiK3VtzOmBAtzWgx7Oye8+0qmxtEFt+I968zjcqO90iDBY1tQ9km2WZ5lafbVIOw7J3OJ/2lZvZlBodYROX2rV49s4dv1j/SVvTpjJGNVtMzVevkbJmLC3NR4PHCpZuawGvkurF0QW3ANxr4qHZ9EDQAW3BclD4bOjn8VF10cbDz3j2Lm2liRSL3OJgOItzcQF2bCHb8R7FDt+kIqSJGYf1FbcbjFGU6k2cWA2g2sSGF1gNbartoU4PiuPYNIBxgRZWjW9o949iw4aZUaUrRuNhv/wCnN/8AM7+lVu1OkDaDgHNJkSIjjC79iH/p3dW/4FZXpd6TCQfROhj5/cvRVyOd1E0mAxwqsDwIBmAdbGFJVdAlVvRt37O3x9qsauihUUmE6Ssqva0NcC6BeLSrWFidjPHX07HVurgd55LbgWW2qZhOyl29t5mFDS9riHFwGWNWjMn2RtduJYXsBADi3tRNgDPddUfwlfuqUgntv0cG/wCWeIKl6APBw74n95vcHG7G7wAs9ys0bws6OlDTVdT6t8tLgTaOycsrSOC822nUDMXU1B6x+jgPnDdC03Rk9D6nj4K8wO0qOFwxq16uVpJsTPonLFNgufSBMTrKqHGze73lYf4RscZpUyRlyFwBaCWk1DLg46TAFtwvuWtencjjZ6fR+EHAubPXhutnBwNjG4FJeBvwRaYgPj5zXDKTvg7+E8klPMS+xz6a9T3To/sDC4ei52Gucjsz8xJPZMlzZgExMQPUssdFYdHtoVmYcmuwNpuY9rKrqpLnFzQ2mxtBthu7XC5Kq69QgW9a3GScVSoJNPcq9pdH2V353h4MAWcALTuLeasMFRyU2sEw0ACdbLlM79frH8F0Yeo6Lwfb4ouTY+LZmaWkEhwLTBixEFVOC6O06NQPaHyJF3A+kI+iFYYis6YEAcd/nFlCyq4aEdxJd7pCOrCO4lVW0NjMruDnh1hAh0b54Lvc8xz9S4XOJ9Ign6xHqhJERLgcMKTAxoIDZiTOpJ1jmjriRHGyiovPGR3k+uE2IqEaEDmp2L3K6h0fp03B7Q6W3EundGkLS7D9IfngqPOdzhPfM+EK62A4lwlZRWNjW9g9596qalHNYq7xbOwe93vVOGlcXydewNDChpteY9q3vQ/Dh9ajImHF3kCZ/PFYdrbiDvG9el/B9hhIcDJDXSINpIAvvOpWk9mZa3RiulOyhSxVano0OzN+q7ttHgHKnw1FoaHNMgge4rUfCZhica8UyJcxpINwCG3kcYCz9fZRw+Sm5wMsD4b2YbmewA/d1XP7G9i36DOBxlLeOsHqCHamGD3va7QuJ1jRxR9CmgYylH8QexSYxnytTd2jfTUlaeyRFu2cGG2a2m6WzexvPPgijtHvHsUpZcQ7wkH1Jntue8exZu2aqkazYH/bncqw/pVdjdlMrEGoDawgkb53Kw6Of9uq8qrfYFzkcXROlwPbdbk6ZmKtD4DBtptytnKNJM6qarogw4vZ0jwPrClrUydPz5omWqKKl0eoscHNDgQQQcztRdW7NEOQfT/3N/FTUqUC/u91lVKyaaKnbGxKeJAbVaXBpzCCW3iN3Ip9l9HqeGaRTa5rXXgkm4EDXkuzENg3dlB5tbJ4S73J8NUcLNqS3eCWPH4hLFETgqav0QoVahqOpdtxJJzvFzG6eQV5VCqHZfnPGbfL2z/ZabJRZ1KJa0Aggide9ef/AAjR1lGQDLHXvIh87u9b3DOd1ZBcXCRAN4mTLXcOSw/wi0pNB1rdbIMwQOqNyOMx4qPdEMoykSBDxykHQW3Ap1XVnjMbeRkeYskudEo2WD2j1jqYJkNc1rSABZoDQOzqNNTz1mdDUuFk6O0KdJ7XZ+wI7LfmgAAb7iB5rv8A1tpujK1xHEwPUrinGKdkkZ/pIP2mrru0+oFtcC2KbPqt/pCxO0KtOrVc6/bJPHcBu5K6HSfK0AMmwi5PIblVlimw06O7pE39nqdw9oWe6KD9oduhj7/baurG7e61pYQADEz3rmoVXNdYxukC+thZYlnWq0iqOxrysd0ob8v9lntK6qu26obIIiBJN4K4cdV6xwc9smwMSLC49q1LPGS4IlTL/YQjD0/q+8qfGnsO+q72LLVC6wY/sDQTOXdEX/JXc3GPDSD2mkQfER3hZ8wuKFHHshnyrO//AIrebC9ILC0KjaYzhs5eEki0cdIVzhulQpAPDZ1seSsM0VyGrNXim/JeLves5tQxTn+YewqNvTLO2CGxrvGvOT7FwYzawqNLXNywZmZFp3hZ6sTZ37GqBzncg32ley/B9SigSRqbHjx/BeHbDqtplxJs7KBEk2J1JtvXvvQ7/CUo3tzeDjb1LetNbE7mP+FHCftLHl+QFliC1t+006i9vasZUbnqB7qrqjg3JdzD2JLosNJcT4ra/DIWllH6UugXAgRcndr615vsqqxrnEkRAAIM633rLlFLdmkzXdDLYyl/5AoemfZo1nX9Nun1wujog5pxdN2YANeHfmNPFc3wh5RQrtlrjmb2c2oFRpJsZ0utak0qKluzL9BKpdXqT/D4j+JyWvrt17x7FiOiWLGHqPe9kAsIGSXknPN5cQBF5MKHGdIsRUqkyWtklrW6AbgSNTzXNySFqj2Toof2CvyqMP8ASsL8IbWVTRDHNdArTlc0xOWAe/3KoodJ8Q/DVcMSG03gPe4iCSwggZpGsaQZhZZmILTebeufcrKerdEXFHrfwesjCkcKtQf0rVdXp3heN7E6VPoEGm4xIlurTprPjpdaOv8ACs5gk0qY0gS4k+Fud1iORcMtoo5AxpZlHZqk6jdXG7xXropa968Ubtuk7EOrFjZLi4gGpN3h5g543cOC3DfhWpyfkTrbt+3s6qqaQOr4QKQGFzETFSmdY4j3qo+DshzasACRT0IOheNy5uknTtmKpGkKJaJa4l5J9AzYMi3OVU9HelYwmYNptOYAGC8aEkRLncSrrVkdHp76a8+6QUQMTUt9HhvpwrVnwhNcO1SIcCD2XAgjfOaPyVn9rbbZXquqNZAIHpEyMrY3GFXljRDdYF04dn1af9AWL+Etk06J/mqDzaz8F34HpcxlENi4yi53NAb5a71RdINvsrhktEB06yJiCL8iFXljp2BkS2LFJXJxI5eQKS49R+hDOl5RsqDfPKFov1Hd/Gb90/im/Uh38Zn3T+K11oeprS/QpNn4406rXiOyZ7TWvHPsuBHqXR10QS+8XETc3J81a/qU4n98z7p/FI9CH/xmeTlHlxvuHFoqMJXdmBcbE6m9/wA7uamq4iNI1Gnrj/8Ad6taPQ97THWs5iHKar0PzEHrWDjIcQeevgsPJjvkvTm+z9ivbitSDMwb3APA7wFDjK4ytvGaIAIsRrbh/dXtDovl/wA9vMAG/mU+M6POe3J8YaGSDl6sco7UzuCyp475CxzfZmepUi0AtILZEaDwP5/t1Yer8plLbExugdmD77c1bM6LgD9+2xmcp3fa1UjujDTJ68TeDk0kgD527RR5YPuXo5PpfsUFRrWuAAOVw8tQVBiBlY4ReYm/ozY+xX7uiLSZOKuANKcRH2+/zXTU6K0Se1XdcC4Y3dY6v3qrJBdy+Xyr5X7GWw1YhhkaSBuNwI7whqYnMRHiOekz3exayl0Vot0rOI3gtZxjQk/kpm9DsPMirU46MAvfv3hVZsdjo5F8r9io2aA97WgmZ0N9NAvpfYdHLSY29mMF9bNGq8W2D0WojENeKz3uzB1wzXjYL3HBaayY9y6QknwYlFxe6PPPhjaBSpOiwNQE74IBAj7JXi2FrgHLx05ar374RNnMr4VoeXCHTLYkW5+C8iHRXDZv3lXwLB/xWck4J7moYpz/ALU3+xxUtsOpMdcgmNJnQ6lU2K229zpBj2njK1Nbo5hXCTUrfeZbXdl0UbuiGFuesrQJ30932Vzjkxrk6vw+ZfK/Yy79oENsbnf/AHUbscYE62g8t61P6oYaJ6yrfnT5/wAvJIdEMNft1jAnWnpb+Va6uMz5fL9L9jOUtsEagERB4+CD9Iy25LjPzoPrK0x6GYe/ylURGpYddPmqI9DKH8d/DRpTq4iLBkfEX7GTNQ8fDRCXyb/mFrXdCqMf4h33Gn/kmqdEKZicSbW/dgW1+lfVbWbH6l8vl+l+xlusLfEfnxSqYgkRPjv81qx0KpEWxB3fMHh87mgPQanH+J82f/SdbH6jy+X6X7GbwdVwuCIEzv8AUpmYjtZoETxi3dKvT0MYRAxDREknIQTv+nFtLID0MaLfGWx9Q/8Asjy433NeUzfQ/ZnDXxQAzRebTfde+46FclTaRc2NP7fkru21sZzGMyP60XJhpblAAiblVP6Nq/QKR0NXZPLZltofsw6uOJ0sOC5uvKaowtMOBB4FBK6pI4NNOmH1x4pIEytEPR6GCqOeGtZUJM/NjQE79JF/JDjMHUpmOrfAJbMQM3KTe4P3Vf1cMXSZed9y7UGQbHcmcakAdY6AREzPEdoydy+d8B9NfqPiF8xnA4EDKSZvYRE6DWCQpBwkgnKBrBzb50HjC0ralSxnfNpieOn5hM8GCOzO45WQ28wJGnmpUTf9T8R9X8GRxO0mtAAEk+lEyy9xrfQHuIXfSxLMgBFOT2iXlzSBAOU3i/KTJV25ji25bMgkhjGnWYMCInl70oIc7TtRILGxaIIJE6wdVbiZ/qPiO7/goPjgn0WWBbEu7VomJBHETbwsnobWZmHYY+YGU54OVsGTmEekD4cFcmmy4LBDgZaGxqSZkAHeoKeFpNt1AsQW6nkZl2+N6fCF+o5uHTOOltFlvkmnsSW9okm7Q4kGASYNuGgU9HG02tzuoU6gBDSQ52kkEODTp/MORnSe2nWYA4Bg3nT0ZGWATMWuhbiWb2tdDcsloJi2pi+5VOJl+OyyVOjiZtCm6G9SzM94h/aIILQAyM19M0zPa5Qlh9oNdUGTDteZzGnD80W7BAI3DcPnKcvpxAZTAkujqyI5aREKSniQ0hzQ0OEQWsbIgQBZsm3NW4/iC8fkXKRzYjGta2eoptj0nS6PlCcoEmRE6a9m8wUWM2tQbTcBRY0gtbALnEOJLyXCbdkgcOz4KR9Z8EGq+DDjZgnlEWF+Cmq44uAa5wdrfIybxEEi0RY8kuP4jPnZ3dIgobeFGq0imGuhjctxJMuDxJMj0Qf7rR4P4R3sfJDT1jnBrd8g5S0RoB2T4kSqV+1myJAc4MDO1lOZu+RcXjdC52VKBaAKbYBJBgEgnQ5vSBFuchNdcMxLxLl/dFP9jRYnpnTq4Kp1oBc+o1uXK6KeYNzZiQYHpR9ZoWedjcPUzllAaVRTygnLDwWgh0EyLH6/Gykq49jiS1rJcGtccoIgRHZJI0AGiKpimOgPY0wXEdloHa4BukayN/BV5E+f9Ejn0vaKINo1qIpdY3DloJDWEstLmEtOaJBEO8fFGMRRNOqSym0tNJlMQ0taaj4LXEtkGA6Zicumi7KeOAMBkt1ygGB3X3KF1dga5uWzvTBAM2hszMxpBU1x/Ea8zL0XsR49tKn1ZDczvi4c5sQDUh57BLQXGWzA46rho1esY806DuszAFmWYYANRE2IJPffQqx6+kWw6mC0aDICBpBBJlptuR/HXNblLS7U9rtGeJJU1o0vGZF6FXUxpe3OKPZdM5Q4wQMsmxsD2p0HJdFCga9RwZRa4ssQ1xiXOiQdLF2bUWb5z/Hy2TkNxBEAg777ydb8zxTU9omCGtAFrQG3GhgbxGqjnEq8dlSpUc76WhNCLtp5Ig5mlpedIcDytB5KOnhi+o5opNJgkMLhJFyTBfqBuMGzV21MUXRYiDJItNwbxrpvUlXFvcILAeWt+I4Hmo5x+/8AAXjsqVIpa73y5nUAOYAHt0MAHtwdZtpwB3qP4nVMxSPo52gWLgZnU2iR5q5FapexuMvpO0+9Y89bo6eIcQGkQNIkiJG6DITVH0Kv1DxHaX8IpG7OqFrnNY90OaAIMmbyAbwOKEYIubIa8gkwYtEW5iCDPAK9Y4hsA2GgzExJmxN/WmBfc5tbHtboi862RuP3Hn/EP5iiqYV8iKVTtFomCbfOi14v4BEdhV+sDHMgXl4IItGW4491pV51Tr9uJuRxPNMcO4n0j5j8LJqiuxmXjPES+dlPtPoRTr1QetyANGYBpeSXEkRcDT87lQ7T6BOa75Gq2o285x1ZBHiZ/sts/Cnj5lAcFx8oJXRZ5JUkeWWqTuW7PPP1NxP0Wn7QSXoZwg3ZR4FJXzEyaCxY93Ax9RyMZj83/a7RJJY0GdTJA2p9EkfUch6qpuYb8Q7f7EySaDWpkgw9Qj0fCHSEvi7+B8kkk0DWPkItlt9Un870/UkCzD/u9chJJXQNbIvip3s8mzHmEz8CSfQMb5Zu1iALJJJpGphu2aTqDG4ZXe5Q1dnRdrDz7BEcUklNAsD9Hk6gkW+a72ead2z/AOW3Nk/3SSU0CxHZDDfK77pGvcoH7HnQO8Wu8UkldIslGzTPonvyEexqIbOP0XEcmu3pJJpFjnBOmzH+RSbgjqWOkfyn8O5JJTQWyV2HJbGV0/VJkfd96i+KvEQH6fR/+U6SaBqEMI/g7waR6iExwDzufv8Amu/BJJNJLYw2a+BZ33XexC3ZjhqHH7JCSSaDNiOzn/RdzsUNTZzuD53dk37ykkmgEB2ZUn0T9w+2ExwNUWh33T+CZJXSBfE6v0XeDXe5MaNSNH/dckkmgtguwdT+f7jh7kTMO8A+kfsOHsCSSaBY3xepwf8Acd+CdJJNBD//2Q=="/>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AutoShape 6" descr="data:image/jpeg;base64,/9j/4AAQSkZJRgABAQAAAQABAAD/2wCEAAkGBhQSEBUUEhQWFRUVGBQVFBQWGBUUFxYVFBUXFBQYFxUYHCYeGBojHRgXIC8gIycpLCwsFx4xNTAqNSYrLCkBCQoKDgwOGg8PGiwkHyQsKSksLCwpLCksLCwsLCksKSwsKSwsLCwsLCwsLCwsLCwsKSwsLCwsLCwsLCwsKSwsKf/AABEIALgBEwMBIgACEQEDEQH/xAAcAAABBQEBAQAAAAAAAAAAAAACAAEDBQYEBwj/xABHEAABAwIDBAYECggFBQEAAAABAAIRAyEEEjEFQVFhBhMicYGRMqGxwQcUI0JScoKS0fAVFiQzU2Ky4TRDY6LCJTVz0uLx/8QAGQEBAQEBAQEAAAAAAAAAAAAAAAECAwQF/8QALhEAAgIBAwIEBQMFAAAAAAAAAAECEQMSITETQQQUUZEiQlJh8AWBoRUycbHh/9oADAMBAAIRAxEAPwC9yp8qkCeF90+RRGAnhHlT5UJRGAnhHlTwoUBOEcJQgBCdPCeEAIRJQnhANCeE8J0A0JQnhPCAGE+VPCeEKDCeE8JIBsqUIoShANCUIoShQDQlCKE8IAIShHCUIAMqUI4TwgAhKEcJQhQIShSJQoCOElIkgOKEoTSImRGs8k1Ko1wlpDhxBBHmFq0ZDhJV22NstoMzek4xlaCN8wTf0barq2djW1qYezQ+pY6kdWm9y6XVk8JQjyp8q2QCE8IsqfKgAhPCMNT5UAEJ4R5U+VARwnhHlSDUsAwlCPKllQoEJ4RQhoPDmtc24cA4dxEhSwINTwjypZUAEJ4RQnhABCeEUJ4QAwlCKE8KACEoR5UoQAQnhHCUIAIShHCUIUCEoRwlCAGEk8JIDydzcSBFMPfTeXsIgDNlEvaW/OcBMk8CNyGpiXuLctRrAGmQQ7tdme05upj371TO2jUrYkxTJc4y0Q5r4MAgahrYnlB36KfFhlAEOLhWY4tdTIG+8lws7eJbFoXw5Q7x/wCfn7nuX3NRSe002GtXdLTLGtbmaQ0ySGxN5i0ejBsF2bI2xTbioLG02ENpscyzS43lwERwuLQeaxnVuJAJvYEdWWGm7c2JlzfxB1Vng9pdW9gcHTmBILXNBuD2Tqe6BEmyys04Pjj9y6E0eoZU+VKm6QDESAY4SjC+/dnzwcqfKnToAcqfKiToAYShEnUAEJQjhOgAhPCKE8IDkxZIAIkgHtNAmQbfkLoDfYNddEcI3tv5exc9NT1HRzuGmuCKEoUkJQuhzAhKEUJ4QAQnhFCUIAUoRQlCAFKEcJQgBhKEcJQoAIShHlSyoUCEoR5UsqADKkjhOlg+dKmNeXgzzkkhxgfOcO1f88VY7Mo0W12CG1Gg5jUhxg29IT2m2j7W/Q1bnh8ANywMpMmNdXOJ1vHgF00auSQ0sIMteQA4ZdJMjiAZ1C+Dq0n0aNhiH4Z7h1TX0qji5zZeXMzvMDM2ezJFiIywDGgW36P4d4ohtWnkcHGR2bnXNYkT+C822fiWh4LBkygSCc4IbcmDpJDd8epek7C6QsxIhtnASRa4kiW7yLawvV4XLGWT4uf8cnDLFqO3BaZU8IoTwvqnkBypQjATwgAhPCKE+VCAwlCKEkKDCeESQIIkG2sqAGE+VQ4rH06fpvA5bz3AXKocf0yaJFNsni73NHvKxLJGPLNRg5cGkNroje/IewLzrHbSr1tSY56eDdB5FQ4Paleh6LiByuPFpt6guHmVfGx16Lrk9LhLKsrs7pyDaq3xbr4tPuK0eC2lTq/u3hx4aOH2Tddo5Yy4ZzcGuSfKnyo8iYrdozQOVKE4cDoQfEIoSwBCeEUJ8qACE8IoShADCUIoSyoAYShFCeEAEJQjhKEAEJI4SQHzv8WqYd76bmODy4NyteCZiYLWkk7rbjzhFhQ9xzvFjF3WyntFph3pmA6BN78CunEbUfiK4exjn1S21TtNl1OCeraJvZvagEy6Ym17tmm2s2S5lBwMlld1Wq4SXElznAtbqbRImd5C+Q8cXdM91soG0nU3O6t7TdsVLBpDmkHNaQZjmJWh6HbUo0a81ScxloDJdc7yB6QuYiY1XDVxGGpHqHhzi8Br67XNe0B8GaVINDiJue1JOm8Kt2Ds51atDLAESXA5ckzqNZAiN/guNU1Jc2bavZnurbp4XBS2tRY1rQYAECzrR339qP8ATlH6XqP4L7XVj3aPB05ejO2E8LhG3KXF33Sl+nqP0j5FOrH1Q6cvQ7oXJiqxa9vZaYkgnNaQWnQ3tyVbtHpOWkChTFWQZlwZB3QDrvUVHpA5wmtSyHQZXNcI1F+Oq45csWqTOuPG07aNM+lETqQ08u0A63mqzaWA6xwJygNGptr7rKp210zrdYeoo03MDWBrn1MpkMaHS0cDIWYx236lRxFQvMSCLETyAMeornPKnBK9zccbU262NNitoUadpzkW7Nx97TyVTiNv1H2pjKOWvi438gqdmObN2OOmq6WbbaNKZ9S81o7bkowr3GXGPb4nf4roo4Brdy5v0/8A6ZS/WD/TK2nFGaZ39UhdQXF+sH+mUv0//pla1xM6WFX2aDuXK7CPYZaTa44juO7whTnbp/hH8+KE7aJ/yystwZdyzwHTnEUrVD1jeD5J8HjtecrQYPpZh60BxNI6HNdn3xp4gLD1NpTrTK53QTIa4dy5tROicj1lmEDQHMcHNcdW3BsYvp5KWF510fw9dz4oue3Qk2AHNw0PktYcfiRYjDEi16pmeYDRex0Xpw5oxVM45Mcpu0WXVjPmgTpNzFtwmxvErohVQx1Q6NpuMCctW0wJjsm1/WOK5htTEhzesZQDZvD35oBvlBbBPjvVxZYxbtlyY20qRegJ4XB+nKfGfFn48kY2uyJh3KIPvXfqw9Tz9KXodkJQq/8AT9Ln5t/9k36wU9wJ5dmfanVh6l6cvQsoShVv6eZBkObzIB96bE7Wa5pDWkyCD3G2rTI75R5YpchYpPsWcJQquhttjWw4OEQAACbAWu50lWlF+ZocJAIkTrCsZqXBJQcRQkiypLZk+eMTj6ra9OtZ7gGimC3ODA0LbTBMRcWCvsTSpYprq73vaXy/KMjiH3ziAc12tcfRAiL7lk+qfUdEZGsEvdYADMGF2sF1wIb3RrEVDEljgRmvBMWkaCx5T5r4vxRVM99I1uxui1at1lSi4hrW5WMcajS9jHHI8jKczRFmiSDvB1DCY44dzx+7Mhr2zdpDoGYC44nyVXspzm1rA9owb5WgG7RBFovbkr7F9Hm1HBznGRYxaRqJ7lFFz3XJW0bXCbMNekx4iHCbFpvEET5qUdFjx/p4RwWT+KH6XqSOFP0vUvSlKtyWja09hOaAJFuYUD+i8zLhczq3jm4LH/FD9L1IfiZ+kfJKZLRsqXRoNIcHi2l2RoRw5lS19h5hBe3j6TeBHvWHOEP0j5IThv5j5J8RbRrMZsWmxsl7d/zmb1RYirSa70mieM3iTutvVY/D/wAxXXsnCBxId2hpfgqrMvckdi2DePI/il8bbxHkfxVHdtV2Yy2XRbSCYU7K7ea4PK7OixKi3ZiWkxI8j+KduLYdHNPcCqrrgrDHU2MpsdFyYnuC0sjabI8aTSJevHLyP4p+uH5BVc3EtRUcU3KO4ceCx1mb6KO52LYIlwGvzTuUgqAiRp3FQ7Oayo/TkUQqtBIFoJ9q3LK1FMysabaJM3d5KTCVGOe1rnAZt5BjSb8BZRuxLeJ8FWV/lKkgmAYvBvvsufWkb6SR6D0Z2lhzUyNqNzODgA1jm3bJJLnW0BVs/YVL6QtHz+AIHtVZ0dwrW4FrmiC6oQ48mjshTPHM+a020yRqjopbIpsJLXgEiPTBt2Rp9kKPFbMY4guqNtp2wOB48guR9PmfNQOpcz5q2xSJj0fpa5xu/wAzhMb+ZUtPZzGtDRUbDQAO202FhclVzqXM+ajdRPPzVTZKR2O2HSn9428/5g3mTvTN2PTaZFVtp/zBv1tKrzRPE+aidQPE+au5Ni5GGaNKzB3PaOfFOaTI/fM+8zd481QOw54nzUTsOeJ81fiJsaOlSpCZqU3Hm8e5wVvg8bTIDWvpk6BrXA2Gm8nQLBDD3u4rZ9G8BTbSDm3cZBcZ3E2E6BdsWrUcstaS2hJFCS9h5TxTDV6TMERTotzNqNLagF2vgZC0ZYdMgQTFmm5Erh2ZXpdaGhjS50uAgtJkzNwAeO/Raf4OsO2pVq1GvuxhiG2l+8h3AtBA5DgqDZvRUU3mo9+Z3aywMsA8efdovl6ZShFnrTSbOXalWnSxhdUENcGuGUElztJM23D7oWkwWJbVpte0WcJE6xpdZDpk/wCXaL+izQTvPNafYR/Zqf1QusVUmHwdWIqhjS6JgEnuFyqrA9J6VWoGMBl0xIjQZjv4Lv2m75Kp9R/9KxPRj/Fs9LR+ot6HerJ00EjfFo4Kq2pt1lBwDwe0JECd8cVZFyyPS93ylOZ9Hd9ZWTpEXJo8Bjm1mB7RAMxNjYwjqugEwq/o879nZH82v1iuvEO7J7ir2HcrsNt1lUgNGvGPOJV9sX0vFYLYjx1zddRx5rebD9IfngsRdmmip2jh5zfWJ9ZVXiK3VtzOmBAtzWgx7Oye8+0qmxtEFt+I968zjcqO90iDBY1tQ9km2WZ5lafbVIOw7J3OJ/2lZvZlBodYROX2rV49s4dv1j/SVvTpjJGNVtMzVevkbJmLC3NR4PHCpZuawGvkurF0QW3ANxr4qHZ9EDQAW3BclD4bOjn8VF10cbDz3j2Lm2liRSL3OJgOItzcQF2bCHb8R7FDt+kIqSJGYf1FbcbjFGU6k2cWA2g2sSGF1gNbartoU4PiuPYNIBxgRZWjW9o949iw4aZUaUrRuNhv/wCnN/8AM7+lVu1OkDaDgHNJkSIjjC79iH/p3dW/4FZXpd6TCQfROhj5/cvRVyOd1E0mAxwqsDwIBmAdbGFJVdAlVvRt37O3x9qsauihUUmE6Ssqva0NcC6BeLSrWFidjPHX07HVurgd55LbgWW2qZhOyl29t5mFDS9riHFwGWNWjMn2RtduJYXsBADi3tRNgDPddUfwlfuqUgntv0cG/wCWeIKl6APBw74n95vcHG7G7wAs9ys0bws6OlDTVdT6t8tLgTaOycsrSOC822nUDMXU1B6x+jgPnDdC03Rk9D6nj4K8wO0qOFwxq16uVpJsTPonLFNgufSBMTrKqHGze73lYf4RscZpUyRlyFwBaCWk1DLg46TAFtwvuWtencjjZ6fR+EHAubPXhutnBwNjG4FJeBvwRaYgPj5zXDKTvg7+E8klPMS+xz6a9T3To/sDC4ei52Gucjsz8xJPZMlzZgExMQPUssdFYdHtoVmYcmuwNpuY9rKrqpLnFzQ2mxtBthu7XC5Kq69QgW9a3GScVSoJNPcq9pdH2V353h4MAWcALTuLeasMFRyU2sEw0ACdbLlM79frH8F0Yeo6Lwfb4ouTY+LZmaWkEhwLTBixEFVOC6O06NQPaHyJF3A+kI+iFYYis6YEAcd/nFlCyq4aEdxJd7pCOrCO4lVW0NjMruDnh1hAh0b54Lvc8xz9S4XOJ9Ign6xHqhJERLgcMKTAxoIDZiTOpJ1jmjriRHGyiovPGR3k+uE2IqEaEDmp2L3K6h0fp03B7Q6W3EundGkLS7D9IfngqPOdzhPfM+EK62A4lwlZRWNjW9g9596qalHNYq7xbOwe93vVOGlcXydewNDChpteY9q3vQ/Dh9ajImHF3kCZ/PFYdrbiDvG9el/B9hhIcDJDXSINpIAvvOpWk9mZa3RiulOyhSxVano0OzN+q7ttHgHKnw1FoaHNMgge4rUfCZhica8UyJcxpINwCG3kcYCz9fZRw+Sm5wMsD4b2YbmewA/d1XP7G9i36DOBxlLeOsHqCHamGD3va7QuJ1jRxR9CmgYylH8QexSYxnytTd2jfTUlaeyRFu2cGG2a2m6WzexvPPgijtHvHsUpZcQ7wkH1Jntue8exZu2aqkazYH/bncqw/pVdjdlMrEGoDawgkb53Kw6Of9uq8qrfYFzkcXROlwPbdbk6ZmKtD4DBtptytnKNJM6qarogw4vZ0jwPrClrUydPz5omWqKKl0eoscHNDgQQQcztRdW7NEOQfT/3N/FTUqUC/u91lVKyaaKnbGxKeJAbVaXBpzCCW3iN3Ip9l9HqeGaRTa5rXXgkm4EDXkuzENg3dlB5tbJ4S73J8NUcLNqS3eCWPH4hLFETgqav0QoVahqOpdtxJJzvFzG6eQV5VCqHZfnPGbfL2z/ZabJRZ1KJa0Aggide9ef/AAjR1lGQDLHXvIh87u9b3DOd1ZBcXCRAN4mTLXcOSw/wi0pNB1rdbIMwQOqNyOMx4qPdEMoykSBDxykHQW3Ap1XVnjMbeRkeYskudEo2WD2j1jqYJkNc1rSABZoDQOzqNNTz1mdDUuFk6O0KdJ7XZ+wI7LfmgAAb7iB5rv8A1tpujK1xHEwPUrinGKdkkZ/pIP2mrru0+oFtcC2KbPqt/pCxO0KtOrVc6/bJPHcBu5K6HSfK0AMmwi5PIblVlimw06O7pE39nqdw9oWe6KD9oduhj7/baurG7e61pYQADEz3rmoVXNdYxukC+thZYlnWq0iqOxrysd0ob8v9lntK6qu26obIIiBJN4K4cdV6xwc9smwMSLC49q1LPGS4IlTL/YQjD0/q+8qfGnsO+q72LLVC6wY/sDQTOXdEX/JXc3GPDSD2mkQfER3hZ8wuKFHHshnyrO//AIrebC9ILC0KjaYzhs5eEki0cdIVzhulQpAPDZ1seSsM0VyGrNXim/JeLves5tQxTn+YewqNvTLO2CGxrvGvOT7FwYzawqNLXNywZmZFp3hZ6sTZ37GqBzncg32ley/B9SigSRqbHjx/BeHbDqtplxJs7KBEk2J1JtvXvvQ7/CUo3tzeDjb1LetNbE7mP+FHCftLHl+QFliC1t+006i9vasZUbnqB7qrqjg3JdzD2JLosNJcT4ra/DIWllH6UugXAgRcndr615vsqqxrnEkRAAIM633rLlFLdmkzXdDLYyl/5AoemfZo1nX9Nun1wujog5pxdN2YANeHfmNPFc3wh5RQrtlrjmb2c2oFRpJsZ0utak0qKluzL9BKpdXqT/D4j+JyWvrt17x7FiOiWLGHqPe9kAsIGSXknPN5cQBF5MKHGdIsRUqkyWtklrW6AbgSNTzXNySFqj2Toof2CvyqMP8ASsL8IbWVTRDHNdArTlc0xOWAe/3KoodJ8Q/DVcMSG03gPe4iCSwggZpGsaQZhZZmILTebeufcrKerdEXFHrfwesjCkcKtQf0rVdXp3heN7E6VPoEGm4xIlurTprPjpdaOv8ACs5gk0qY0gS4k+Fud1iORcMtoo5AxpZlHZqk6jdXG7xXropa968Ubtuk7EOrFjZLi4gGpN3h5g543cOC3DfhWpyfkTrbt+3s6qqaQOr4QKQGFzETFSmdY4j3qo+DshzasACRT0IOheNy5uknTtmKpGkKJaJa4l5J9AzYMi3OVU9HelYwmYNptOYAGC8aEkRLncSrrVkdHp76a8+6QUQMTUt9HhvpwrVnwhNcO1SIcCD2XAgjfOaPyVn9rbbZXquqNZAIHpEyMrY3GFXljRDdYF04dn1af9AWL+Etk06J/mqDzaz8F34HpcxlENi4yi53NAb5a71RdINvsrhktEB06yJiCL8iFXljp2BkS2LFJXJxI5eQKS49R+hDOl5RsqDfPKFov1Hd/Gb90/im/Uh38Zn3T+K11oeprS/QpNn4406rXiOyZ7TWvHPsuBHqXR10QS+8XETc3J81a/qU4n98z7p/FI9CH/xmeTlHlxvuHFoqMJXdmBcbE6m9/wA7uamq4iNI1Gnrj/8Ad6taPQ97THWs5iHKar0PzEHrWDjIcQeevgsPJjvkvTm+z9ivbitSDMwb3APA7wFDjK4ytvGaIAIsRrbh/dXtDovl/wA9vMAG/mU+M6POe3J8YaGSDl6sco7UzuCyp475CxzfZmepUi0AtILZEaDwP5/t1Yer8plLbExugdmD77c1bM6LgD9+2xmcp3fa1UjujDTJ68TeDk0kgD527RR5YPuXo5PpfsUFRrWuAAOVw8tQVBiBlY4ReYm/ozY+xX7uiLSZOKuANKcRH2+/zXTU6K0Se1XdcC4Y3dY6v3qrJBdy+Xyr5X7GWw1YhhkaSBuNwI7whqYnMRHiOekz3exayl0Vot0rOI3gtZxjQk/kpm9DsPMirU46MAvfv3hVZsdjo5F8r9io2aA97WgmZ0N9NAvpfYdHLSY29mMF9bNGq8W2D0WojENeKz3uzB1wzXjYL3HBaayY9y6QknwYlFxe6PPPhjaBSpOiwNQE74IBAj7JXi2FrgHLx05ar374RNnMr4VoeXCHTLYkW5+C8iHRXDZv3lXwLB/xWck4J7moYpz/ALU3+xxUtsOpMdcgmNJnQ6lU2K229zpBj2njK1Nbo5hXCTUrfeZbXdl0UbuiGFuesrQJ30932Vzjkxrk6vw+ZfK/Yy79oENsbnf/AHUbscYE62g8t61P6oYaJ6yrfnT5/wAvJIdEMNft1jAnWnpb+Va6uMz5fL9L9jOUtsEagERB4+CD9Iy25LjPzoPrK0x6GYe/ylURGpYddPmqI9DKH8d/DRpTq4iLBkfEX7GTNQ8fDRCXyb/mFrXdCqMf4h33Gn/kmqdEKZicSbW/dgW1+lfVbWbH6l8vl+l+xlusLfEfnxSqYgkRPjv81qx0KpEWxB3fMHh87mgPQanH+J82f/SdbH6jy+X6X7GbwdVwuCIEzv8AUpmYjtZoETxi3dKvT0MYRAxDREknIQTv+nFtLID0MaLfGWx9Q/8Asjy433NeUzfQ/ZnDXxQAzRebTfde+46FclTaRc2NP7fkru21sZzGMyP60XJhpblAAiblVP6Nq/QKR0NXZPLZltofsw6uOJ0sOC5uvKaowtMOBB4FBK6pI4NNOmH1x4pIEytEPR6GCqOeGtZUJM/NjQE79JF/JDjMHUpmOrfAJbMQM3KTe4P3Vf1cMXSZed9y7UGQbHcmcakAdY6AREzPEdoydy+d8B9NfqPiF8xnA4EDKSZvYRE6DWCQpBwkgnKBrBzb50HjC0ralSxnfNpieOn5hM8GCOzO45WQ28wJGnmpUTf9T8R9X8GRxO0mtAAEk+lEyy9xrfQHuIXfSxLMgBFOT2iXlzSBAOU3i/KTJV25ji25bMgkhjGnWYMCInl70oIc7TtRILGxaIIJE6wdVbiZ/qPiO7/goPjgn0WWBbEu7VomJBHETbwsnobWZmHYY+YGU54OVsGTmEekD4cFcmmy4LBDgZaGxqSZkAHeoKeFpNt1AsQW6nkZl2+N6fCF+o5uHTOOltFlvkmnsSW9okm7Q4kGASYNuGgU9HG02tzuoU6gBDSQ52kkEODTp/MORnSe2nWYA4Bg3nT0ZGWATMWuhbiWb2tdDcsloJi2pi+5VOJl+OyyVOjiZtCm6G9SzM94h/aIILQAyM19M0zPa5Qlh9oNdUGTDteZzGnD80W7BAI3DcPnKcvpxAZTAkujqyI5aREKSniQ0hzQ0OEQWsbIgQBZsm3NW4/iC8fkXKRzYjGta2eoptj0nS6PlCcoEmRE6a9m8wUWM2tQbTcBRY0gtbALnEOJLyXCbdkgcOz4KR9Z8EGq+DDjZgnlEWF+Cmq44uAa5wdrfIybxEEi0RY8kuP4jPnZ3dIgobeFGq0imGuhjctxJMuDxJMj0Qf7rR4P4R3sfJDT1jnBrd8g5S0RoB2T4kSqV+1myJAc4MDO1lOZu+RcXjdC52VKBaAKbYBJBgEgnQ5vSBFuchNdcMxLxLl/dFP9jRYnpnTq4Kp1oBc+o1uXK6KeYNzZiQYHpR9ZoWedjcPUzllAaVRTygnLDwWgh0EyLH6/Gykq49jiS1rJcGtccoIgRHZJI0AGiKpimOgPY0wXEdloHa4BukayN/BV5E+f9Ejn0vaKINo1qIpdY3DloJDWEstLmEtOaJBEO8fFGMRRNOqSym0tNJlMQ0taaj4LXEtkGA6Zicumi7KeOAMBkt1ygGB3X3KF1dga5uWzvTBAM2hszMxpBU1x/Ea8zL0XsR49tKn1ZDczvi4c5sQDUh57BLQXGWzA46rho1esY806DuszAFmWYYANRE2IJPffQqx6+kWw6mC0aDICBpBBJlptuR/HXNblLS7U9rtGeJJU1o0vGZF6FXUxpe3OKPZdM5Q4wQMsmxsD2p0HJdFCga9RwZRa4ssQ1xiXOiQdLF2bUWb5z/Hy2TkNxBEAg777ydb8zxTU9omCGtAFrQG3GhgbxGqjnEq8dlSpUc76WhNCLtp5Ig5mlpedIcDytB5KOnhi+o5opNJgkMLhJFyTBfqBuMGzV21MUXRYiDJItNwbxrpvUlXFvcILAeWt+I4Hmo5x+/8AAXjsqVIpa73y5nUAOYAHt0MAHtwdZtpwB3qP4nVMxSPo52gWLgZnU2iR5q5FapexuMvpO0+9Y89bo6eIcQGkQNIkiJG6DITVH0Kv1DxHaX8IpG7OqFrnNY90OaAIMmbyAbwOKEYIubIa8gkwYtEW5iCDPAK9Y4hsA2GgzExJmxN/WmBfc5tbHtboi862RuP3Hn/EP5iiqYV8iKVTtFomCbfOi14v4BEdhV+sDHMgXl4IItGW4491pV51Tr9uJuRxPNMcO4n0j5j8LJqiuxmXjPES+dlPtPoRTr1QetyANGYBpeSXEkRcDT87lQ7T6BOa75Gq2o285x1ZBHiZ/sts/Cnj5lAcFx8oJXRZ5JUkeWWqTuW7PPP1NxP0Wn7QSXoZwg3ZR4FJXzEyaCxY93Ax9RyMZj83/a7RJJY0GdTJA2p9EkfUch6qpuYb8Q7f7EySaDWpkgw9Qj0fCHSEvi7+B8kkk0DWPkItlt9Un870/UkCzD/u9chJJXQNbIvip3s8mzHmEz8CSfQMb5Zu1iALJJJpGphu2aTqDG4ZXe5Q1dnRdrDz7BEcUklNAsD9Hk6gkW+a72ead2z/AOW3Nk/3SSU0CxHZDDfK77pGvcoH7HnQO8Wu8UkldIslGzTPonvyEexqIbOP0XEcmu3pJJpFjnBOmzH+RSbgjqWOkfyn8O5JJTQWyV2HJbGV0/VJkfd96i+KvEQH6fR/+U6SaBqEMI/g7waR6iExwDzufv8Amu/BJJNJLYw2a+BZ33XexC3ZjhqHH7JCSSaDNiOzn/RdzsUNTZzuD53dk37ykkmgEB2ZUn0T9w+2ExwNUWh33T+CZJXSBfE6v0XeDXe5MaNSNH/dckkmgtguwdT+f7jh7kTMO8A+kfsOHsCSSaBY3xepwf8Acd+CdJJNBD//2Q=="/>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AutoShape 8" descr="data:image/jpeg;base64,/9j/4AAQSkZJRgABAQAAAQABAAD/2wCEAAkGBxQTEhQUExQUFhUWGBUYGBUVGBYYGBgXGBoXGBcXFxgaHSggGBolHBgWITEhJSkrLi4uGB8zODMsNygtLiwBCgoKDg0OGxAQGzQkICQsLCwsLCwtNCwsLCwsLCwsLCwsLCwsLCwsLCwsLCwsLCwsLCwsLCwsLCwsLCwsLCwsLP/AABEIAKwBJQMBIgACEQEDEQH/xAAbAAAABwEAAAAAAAAAAAAAAAAAAQIDBAUGB//EAEcQAAEDAgMFBQQGBgkDBQAAAAEAAhEDIQQSMQUGQVFhEyJxgZEyQqGxB1JyksHRFCNTYuHwFRYzNENzstLxJKLiJVRjgsL/xAAZAQADAQEBAAAAAAAAAAAAAAAAAQIDBAX/xAAwEQACAgECBAUCBAcAAAAAAAAAAQIRAxIhBBQxURMiMkFSQmEVcZGxBSMzU6HR8P/aAAwDAQACEQMRAD8A57s2rleDAOU6+BiJ5W8FuGGQDBE89VhaNED2QXTPcEm0XaImR5rb7PqZmA5HMi0OEaW05KeBfmZnxC2Q5lQhLhFC9Q5BMIJUIQgQmEUJcIQmA3CLKnIRQgBMIQlQhCAEwhCVCEIATCEJUIQgBMIQlQjhACYQhKhCEgChCEaOEAEgjhHCAChHCMBHCABCMBHCMBIAgEoBGGo8qACASoRwjhIYQCUAgAlAIGFCEJcIQkAiEEuEaAOV7MxDWQ7MSQZyGDp7P4/DRavCbyMyjte648QDB/I3CwmGcSYi4vmGk8JPLWymvrwIuQZBb/IuNPgvIjOeOXlO5xUludCbjaR99vmY18fEJ6q4NBLiABqToufUsRVNJjnRlacodYC8ukmcswfPRTHbTrOY17nAgOIa10A90TOWBaHAeq61xUkvMjF4V7M2oE3CPKsaNp1Wkw/uAg2EWMWABnXitHh8Q99J2YtBIdEQSNRcER4az1WuLiVN1RnPE4k2EIVHujinPa8HRpAAvPKb8DE+tgr8hbY8muNkTjpdCIRQlkIlZAmEUJSEIATCEJSEIATCEJUIQgBKOEqEIQA27Nwgib8+l+Gp8UqE+1vccf3mfJ6bhTG7ZcmmlSEQjhLhABUQJASgEoBGAgBOVKDUcI0hhAJQCCNAAQQRoAEJUIkaQBgIwgEYQAYCOEAjhIYkhBKhBAzn23dnupFradIdm3Wr2bGk3AguB70+A15BL/oLEOAcGDKADwDjMGWkX/45qAd6HuY9hMl+pu+OcA6WJ/gUeH3wrUmlhhwAc1sZe7axnUkcrcV58owlO2dS1JbELH7RfLyYfnmmc2V3dF2wPddrwHEcDEahjnCn2eaGSXQYBnLEW1sOI1TNenmaHgiS6MmpFtXOEC8WEfJRQ0GSSJHjfw5IbKSLmpmLM4HdIkEwQRN/MHhqJU6gXGnnGcMBFw4icxgQZkkW8ln6FFxvBjSTwP5R5q2wWUw14lmdsN7wsTByxqdRfoueSinZSsud1WOFY5BLMpzRGtrnpfgtcQoWztisokua57ifrmYHKLKeV6XDY5QhUjkyyUpbDZCKE5CKF0GQiEISoQhACYQhKhCEAJhCEqEIQAmEcI05SoudZoJ8Em0t2CV9A2D9W77dP5VEzCfxlRtEZHkZnEGARIyh2v3vgmqbgdDPz9NVEcsZPZlyxyXVAARgJUILQgKEcII0gBCCCCADQQCNAARwjARhAwAIwEAlJAEAlQgEoBIAAI4QCUixhQgjRpWBwYVO9IEHhaL8FZY5oLfZOY5ToIggEOmddQq2lU0FoBnSCfEi8dFOwj2dmQ8EvLmBrgM2UCZ5lvDgfDiuBpNnYQ25mg/jNvBSKr2EuOWDYgMMt0gj8ZB5p/C0MxIcTdskZXEg3EkWiSIF+R1Uahh847rXWgRYyTa/LTX8kb+4yR+mns4Ai4Jgd0HS9uR+JV1sl7W5JAym5zZTxuRNuoPCPBUmDxTmNqMAMO7pDTl0m19Lm/nxuHXF9MhruIBGktng61jr8NRBWM4OrXsNM6ph67ajQ9pkHRKKodyaoNEtzAukktEyOE+a0BC9PFPVBM45xp0NwhCVCKFpZAUJ1uFcRPd4QM7MxmfdmeXqm5HEga6mOErYbuUW5aLgBfKZHETPBc+fM4JUb4cSm9zHEKXQ2XVfo23MkKD+lse722Fzj9ZtyfNavBV8oIBYHE5jdp5AfABTxOdwSplYMKm3ZTVdi1gT3LDjLf8Acmm7NfMEAdSRHwlaZ9N1Qkl7bz7zfIgCyUzB0xq5pNjdwsQIkXt5QuLncnsdfK4/cosNs9vIv0I4NKTtNtRvdEtbcS0QCDpHEHrPktNlb9Zn3m/mjytPvM+8381m8kpO57mmiMVUdjn9bZ7XSTcnUnUqG/Z7m+yT4fzp5LoNfZdF3vMaejm/JVuI2RGj6bh9poPpK3U4MxcJIyLca9tniep/PX5qy2fiKNT2qnZnq3M3zcDbzAU6pgAdS31Cr8RsduoIB5ghaeJNKkzPRFvdF2dgOy5mOD2nRzIcPUEpmlsao4ZhEX+CoqTa1AzTeRzymJ8RofMFXOyt7HsGWrSLh9Zoyuvqb90/BS82Xv8AsUsWLsQk/hcI57gLBp1c4tAHlMkqPScHCRMdQR81qd3WA05iTJXVnzaYXE5sOLVKpGZcwgkHUIJ7F/2j/tO+ZTYC2jK0YyVMCNGAjhMQQRhKARosAgEoInTFgCeAJa2fNxgJZb4eRB+IU6ldFaXVhI0AEoBFiCRo8qCVjOFspNImcrrcRH5hXDjQFNkCKgDZNMFrRAv2gLnZ3EcWgHnxWek6xPC/49VodgYfM1xdTLgQILSAWxILmjKSDDYnhJ5hcPszsZGxNNtRvee4AAn6wn3ROsHppyWm3b3ewowVTG1KstaAwsyPOWqcpDCXNLagBknuuAm5tKy9MSXQbOktHAEaRPEaXibqNgdoOpsfSN6dTKSNHNINn03R3H5ZaY1a4g9IjdUNUSHUaBbVJL80t7PKWubGYh5cSAXWvaL6pOKwtTug0+/wvfL3Q2RmIiB8eiVhqzGFnaU6b6Z9qHVZ6kEOEHjYQYurjHbLqMuKZfRsWOGUhrQLF0DQyTIQ20ttwNluLuY5tBlZz3NfUM5RlgNIEO1vpxnXotAzYdQ6l4s037LUgyLHgQPVZHc3eCu1r8gDmnLAMlrbaNGaB1PhqtH/AFnxP7Nn3f8AyWcdfsa+TsW+H3dblbmc8GBPebrx4KJU2BUmzjEngzTLI97nZQDvVif2bPu/+SB3rxP7Nn3f/JV/M7hcOxJbuix9V3asDmxZ5bRkkZY5ni7XkptTYApNaKNRzGtBsCwBsZcsaR73oqOrvVij7jR4NH4lQ6m3a5nMwHqQT+Nk9Mn1Yaoroh3E7vYdglrWEgmMtOnwNodppfpZIwmwajg4h9TLmOXvk92xv1uR5JjFbervaGlogaAABXG75xGKBFN/YCnT74Aac+W5f7NnGw181TVIm7ZDO7tT9o/75Q/q/U/aP+85UbN6a9VznBxaCSQ0tZYHQaKSNrVj759G/ksdf2NPD+5at3eqftKn3nIHd2p+0qfecmdm7WrHNTDzL8sP7ssg8JaddDopm8NfEUKhovqhzmw4uAAnO1pgCNBf1Rr2ug0b0M/1fqftH/eclDd6p+0qcOL/AMlXHaVW3fPw/JO0Np1Wua4PJggwdDHA20S8X7D8Mmf1dqfXqer/AMkP6vP/AGlT1f8Akptc4htAYg1iW1HvYKdu7IeSZgTECPwVV+lVT75+CbyU6EoXuSWbuvJvVePOofkFMo7rskZq1Y6WAqD4wqXEY2q0Tnd5Rc8grbd52JxRbT7R9E02vzaS6CCeFncAZSU9XQbjp6ltj923ZyG0aTmAgNLmMJy5J1L/AK9v5lNYPYNUPY11OmKcjNlawQCxziR3j78DTn4qy/pSs1obGaABmcBJganqUxU21X+qPQKVJlOI3tPdhgaXUabDUkm7adzBOtrzF5UGpsjE96GtPtxZvANyf4nEz6KW7blf6o9Amnbcr/Ub6BWnJEtRJmA2JLB2kh/ekAtjUxz4QdVXVtkYjM4NjLJynu6dpAnv/U73jy0Rnb2I+o30CT/T+I+oPQJ3MmoisHsesajRUHch0kZQQZOX3jwA4ceCsauw2x3XPB8Wngefkqk7fxP1R6BIO8GJ+qPRqfnYeQtRsaHWe4637o4GPinRskG7nPmTq4aTaY6QqP8ArDifqt9GpVPbOMdpTnqGj8kebqFx6EqtTyucORPpwSQEVN1VxLqsBxiWjh4p4NXoQlcUefNVJiIQTuVEqsk4s+gzvOAb1b+Wbjz4hTtmVzSBdTqNuQCwFr2ka3aRqLkzBSsS0EFzXBogF5IvGs9Z0te3WEyzDNjODPWJHMSJEOveB+S8eM2/c7mhnGOfUL3DLmJGZobSa021LQ2OOp8FXVdnnUZRAAImCDE3GYyNbjrYKcaJbJPt2vqCdATCYrVXMIDnNk94MaX6uIA96xgE34HjIW8ZN2TQ1SouaRZxYfejLm5jWDoRqfJdk3KwTauAAqEOacwcCHAQ4AlvAR3uEi+vAc73moHJhS9kPFMWqdwgdo4QGmJEDW8342HQN0arG4OmHNzGCQNWgk68k1FyqRSaTLHC7Pw2HDhRbA9pwZmgaCSS6ANE0cU1zSW1GDk2XOcfjCi7SxTm0a0RBpVWmQDYiYvbUBc/3QogYplhZr9CD7rRzWix0JzOi1gzKCCXPOpMwPC8fNQq2LEZS4COZM/NPkLCb4UQ7Eiw/s2am9i8q9KRFmvIzXDieslM1QAJJgdSUjYjIw9IcmN+Sjbyt/6ar9kpgG5zTo6fAla/6PWXxH+U/wCS5juxJcS6JynTlmC6n9Hrf7x/lO/FRPoVHqcnxdEteAEbHH+SrbaeH/WeSo9pbPzPmYsBp49eq51G3Ru5UrL/AHXk4hn88Qrb6T5G0anLs6P+gKv3Pw+WpT6AD4hX30lYece8/wDx0v8ASpltEpO5GKzm35o3ZjEKFjNmgvdrJJ4dFeU6FwpnHSkyoyttGw3ib/6XQj/3B/0VFjcx4fMLpRwIq4Ci10x+kjTrnb+K5HR2O0VwZ0qTp+8bJuGqTJjPTFFvhqRzA2EXAc3MHHlBtzN5W53BZFcDnTes26j3h4H5LVbkD/qW/YcjGt2E3aLmu6m0S5+W8SSdYmJ8CmqTqbzDKmbwJVVvf/YHQEV6etv8N0qLuIbPnWP9qSh5bBy81GgfhgIkm5ga6qK6rR/at9Sp+J937dP/AFBc5rUwMUfZ/tXaf5jlUY2KUqN4MICAQ4wbjXQ+aYq9m32qmXUXLhcWPFWNH2G/Zb8guf8A0pUQ7Ds9i1ev7Ry60OF+cJxVugbpGuoCm/2Kmb7Jd04z1CW/DARLnXMC7tfXost9FlPLRqC3t1NDPFn5rX4oex0qU/8AUE2qdAnasrv0mhp24+8VNZRkAh74IBHedoVytjwzFlgDI7Y6O51n8Oa61hPYZ9hn+kIcaQoytlRiHtDyHGDmAAJkmfZPOTB9Fgdo7/SAKTS1wqkZpBDmNJ90jMCbagKo+lKqRtKrBNm0v/r3BpBsLzeLk+JzNOnmBdIAkTpN+nJdOp6UckoLU2ad28FQOeaVSpkc4uAJ531zCbyPABBUdNlozttpNrdEFg5vuOkLxTajTJLS2oDJ0Lb3uB8eSZdinNp5YaQeIsBaJj1PBTa7A4ZmkQ0dIk3NzodLW1UPB0XVKrW5QS8hvetc/VBMO8uijGtSNHsW+ydnVKj6bqQqVGEyXhgAb3iYMWGvw0iF0rF4KjUf2r6NI1AIzFrXHTmReOEiyx26lXspYwCQXEm+Yt0IcMzW2Nr5j0WzqVREi/KFvjSdsltmb3l3aNdzDTcymxjWgNyHg5zjAAgTKutk4bs6LGEglogkWSjVdwkdMoTuHqEgyI6jQ+XBaITGNo0s9N7AYL2OaDBNyI4LPbE3fdQrCoXtIhwgNIN44x0WlrVSDZs9U0KzpuJHoR+aYUPOWZ23sJ1er2jXtAytbBa46ZuMdVpnugTHkoZe7qOgDfxKGFDWzqGSkxkyWNa0mIkgRomNtYY1KT6YIBcIBIJ+AU6i8nUefPy4JFZx4DzKTew0jNbE2M+g4l1QOBbAAaRcuB4rpf0ft/vH+Wf/ANLIuc4aifgf4ra/Rt7Vb7I/FRJ7FJbmL2rhSKkEEEagiD6Kpr7Pc4yNPPVda3o2LSzOrOa4lzmg37o7ovGpPmsltljQ6GtyADi0AnzkgrmWSpbG+i4lRu7Ry1GA6iAfvBdB3z2NSP692bMQ1vQRAmw+axOyge1bPNv+oLo+9TIbTeC0Fo94mDpy8ill9AQ9Ryrb+yYrOLC0AuJa2HAgESOEeiQyndqnbcp1KlbOxrnBkOLmkBpLu6AZvaVGdhj2jc0Agmw8D/BTeqKKqmb7Z7gMFTJ0FcH0zEfFYLEbELKhdnBhxMQ4RckgyF0LY1SMEDBP602ABPvaSQstjqji4kSLm2UfGT+K0bam6IpOKITm3HgVotzP7yz7LlQNJJBIixV9ue6MVT8HJx6sJdEP7Ywwr06lMGHCox12OdYNI0Atqb9Exuzs40S5pcCY+q4W8COcKyqY8wSxjpkiYBv1gprA7RqF4pvYHZveMMd4ngfgot1RVK7JWNqBoaTpnZPgHA/gspi933Cu6r2gy5y6DTqAwXl2sRoYWmrY6HtbkdBMAwPgCR81ExmNqyS0vAHA0mR5yTKpWthSplnQHcbx7o+Syu9mxv02lkbUyOZWc69Nz7GmWaASOfktHhcYXUg97bmfYkyBxj3ePFRX7T7pLGO1ImARPWChWtwdMqdy9knDB9Nz2uMudZrm2OXg4dPirvH1Q0NLtM7JN9A4E/JQcHtp+YMewOn3oDHeJAsfgpFbaYDgMjoJ1gfAEj5qqd2ybVUYrE7nvGJdX7ZuXtC+DRqAgGo54GaI0IE9F0HBt/Vs490acuHwhUWN2vUzHK5wA900mfGSVKwe1i9mapDIt3bZusCSPVNqTQJxTOVfSdVNPadVzQJLaLgSAfcA0Nj7PFY8u4kET0haz6UajH40FsgmnTEGBN3Ceio8Xs9rGkOcM7SIe12dlXNJ7pAi3ObxpxG0VsYS6kMVQPziZ+KJWlCqK1Kmyp2TexDmjO2oZzEuJ7pgO4G14b5BKoiJ1DLGW2WcuYCTECB8vFUmMwhY8y0BoJgHxuIHA8jfirGiHUXua/UEiNQQLEyNTqNeCdosEGQw6xN7niTM8+i5INwky3uFseiXVKYfJJqAnNJkmATPUTIXU307QPJc0wONY2pSL3Boa9pJPIOBn0Wudvrg9BUc49GO+ZC6ML6tkyM5vptWrSxL2sqva0BvdbETkc4n5Lb7IBNCkSZJYwknUktEk9ZXON5MdTxFZ1QF7Q6LEgEd3JoARr1Wlwm+1JtNrW03HK0DUCSBAhX4kUBcbyuLMNWc0lpDLEagzqFl9ytoVKuIe19R7g1jjDjIntAAfGAU5tfe1tei+mKZbnAGfNpBm1tbQqHBYupRJdTJBNjGpBMmJ1EypeaI0jqT2WK57vlj6lPEPDKlRoyts0mJyOM6+Cm0t5cQ0R3XnqPGQYiP+FRbUxBxBNR8h5sRTMCA1zbAydLpLPFhVHQtlNPY0yTJLGEk6k5RJPVK2xhHjC4io05ezawyDcZntAj1WBx+1qzmNDKjg1rWjI2QBECSW66aHmpOD27XFF9LtC6nUDc7ZmzSHAgm4gjhrEKJ5ttkONWWW7tZ76lQPe50N0cZ94j8F1H6OG96t4D8VxfZu2TTc9zYdIMzJsCTYDxWs3b+ktmFa9/Yl5cAD3i0Cx/dJTeRU0CZ2HeGhmpP6GfRoXGfpBx5ZiwA9zf1dAwCeLeQViPpfNRrw7Dth94DyCBlDbZhHAlYnezbLMXX7YtdSIaxgbnkHIC2Zy635cllClPc0c1oqzc7AOYUHTOZtIyepBlbjfir3qLIJDhf7zbLmGw94sPTp0Guc6WNpAjKSZETBgA6arb7f3uwNd1EtrtsB7Qc2O803JEDQ8U8jVUVB+YgYfZ2JGIfTDhkq1GlwNPMWtDhLWuFSBAEaeXBL3zoZcWDHtZSeWmXnyAVhupSp1MXjMVTcXte+GuBlrgA0ktta5jyTG/OJaHU3v0BiYJiecCwkfFJJIpsu9g/3Rn+ePmVw2vtaqcbk7WqGjEhkS6I7YtI10iy6RQ3mw+FbTNasQHOzBrQ5xI+sABp1XJqmJpnGdoJyuxHaTnEAGrmktyyLcJW2nzMy1bI6tkv6qVsl+WtTMxHFY/efe9tOG4Yte86uglrWnlwcfgqTZ292IYQ4kP6OH+2ISjs7YpS2pHTt92vZhKnZPcxwr0SHMkGHEgg30gqk+i6tUe+p2r3vc3s7vJOrTpeywm9G2a9Z/bveQ2pl/Vh5ytEECG8BadLykbA3hqUHBzahaRHGxjmDr4KWmo9CtS1HeNoUBLXwJa5p8YOi5TvNj6rcdXpitXyivUhuY5cuZhgDNpDoVmz6UQ6nD6RJ+s0gAxxg6LF7T2zSr4qpXl4L3udlmwnLYd390Ih9xTkvY7VSxTW0gyJsfjf8Vjt9azmUAWvez9cz2DBghwIN9NPRNjfrC8RU4zZtuXvcVT717z4fEURTZ2mYva64yiG/vXHl8ltHSiJSbLDcPFue17nOc4gsIz31b4rT4t5fc6rm+6+8dLCtc17ahLsogFroyg6kx+K0VLfbDuMOD2j6xAInkYMg+SpSiTZVbSqPFWrFSoAHvtmMRIMa6LZUmx/PRc72xtykatTKS4EmCJEyBwI6LX7P3jw1QWqtBAEh/cP/dE+SpNEmP8ApGB/SRexottp77/W8WWZwZbMECfdLnQ0EQZdYzpHmtP9Ibw6tSc1wIdSiWmQYeTw8ZWWe85Q36skWE3iZOp0HhCGxlxsvEUmmp29I1JdmaA/KGzJMDKZm1+gQVU3FlukILFqV7DNe3YdNtv0h0ciWcR4IYjZFJ2taPAsv8Fo2bVpx/Y8T9XTgjZtamP8EerfyU+Nh67D0s5VttwFQ02kuawwCYM9bWjWFBY6NFqtrbAqVq9WqKjAHuLgOIB0FhFhZRTum/8Aa0/+5PmMXc2x8LmyeiLf5Ion1DzU+piy+mww0ZWhpIbBcQ43cfeMBt/lxsjum+DNWnwvDkl27TgI7WkL8nax/BJ58T9zX8P4r+2/0KrEYp8jgDpB156KxD7NjjHmeUWvqE9h93XC4rU5197S3DhqpR2U1rSO1YDaIvB9b2WU8uPZIa/h3FP6H+37ldQxJcM2kOM68zw4cCncTVBDie6G38Q7kec+qdGyQ2CKredv4nxS6VVzAezcGlwyl2VptrHekDyhK4N7Cl/D+Ij1j/lf7KrAUSO80+I/FSxVjgYgXuLk9LTaUeFwmS0k8OEeqdNMQJDuA05T16hOUk2TyOdfSN1qYY4OBs43HI62UWowhrrSdRHKeQ6WhS69FrozF8CdGiCTFzdKPZuF8+mWSAL8deKIuqJ5TL7orsFMG3/N4F9NUjEvktk248+IPy+at6LKTdO2PQllx5tTBwOH1IrwZ1LRc2+pwVqa1WHKZexFdVDoyuA5yLW00UGqCHEeitv0KgzhWjkXN/BnQ+gQpYSk6obVJOkkW05NAKqEkugS4bIuqO+fR+2MFRF57NpJOukcPBUn0hk/oxIFp1vwJInplLvRXe6eJpspZC9v6ukxslzeHd+ZA+Cxe8+16dWiWiqXCLljheWmJAF9APFt1k92UoSapI5fjtoAm7Q6AAC4TAHBv7vHzPNQ6OJg6AKwqYGnpFWftN+XZpI2WyJirpNi020+qtVKCVC5TM/Yjv2mSMvu8pumm49w4n1Ux2ymiJ7S/wBnwHDqEl2yh+/6t+NrJqWMb4LP8SM7HOMXjpw9EyXqY7ZoGuYfdP4eKW3ZMiQXRBOg4Eg+dlWuCFyea60lY5/VE1yt6WyXwYmHWu1vHSJMjxQbsJ0wWuvPAH8UeLDuVyHEfBlX2k3KNtV06mOVlYt2E86Z/ucPNyNuwKl7GdBbrrr5eaPFx9xchxPwZHdXDiLGeJHL+eakMhzAAYJPx1SqewatjI809h9j1W5gbz/xz6rKU8fsx/h/E/BiWhhBENlscBItN+Kr6j4JDgAeB49L8Vd4qhXqCnmDf1VMMaWsa0loPvke27S5/FVp2JWJJj1siEoLrIT4DiV9D/QXsd9B1am3Fl4o3D3U/baIMOFj70T0ldRpfRxsupTbUpYyo5rmhzZqUxIPQskHoQuVHYlUcuPWFotj7dZQotpGkXFuaXZhckkm2Wwur2l6ZGc8U8P9SH6mtxH0X4ERlxFUjpUo/wCxGs4d7KX7A+rfyQT0P5GfiR+IxWoPb7VakPGPyScHiaDXE1iKg4NYCL9Tqq92Oc67sv3Qmn1J1PwC58eOvUZuS9i4eKRBNOt2U6AsDhqeUAcPRMsYzPUc2uTIAaHCBmtJse8NbW11VUWtPH5JPZN5BbaYdjaPF5opKMmkuhY1mPP+OYmJAtHHjrbmop2Y+365vmOJvz5DVMdmNOCIg9FSUF0QpcXmn6psf/o503rty8wDPURN+HFIbsozeta090jx1Meaanx+KOTzKq49iHnyPrIcqbJqAn9bTy3h0umBzAFvVLbsyoBIqUzMwAbnp3oA43lRqrZ1JRttETZD09hriMi6SHxg6pMF9MTGrpmdfMIjs6v3oLSAODtfDl5plxPMpxuJcBq71Kny9iuazfIco4Ctwe2TNpvPL4J5mzK312WibmRIvaOHIwoor97NBnj/ABBQ/SOWbjafWyPL2GuKzfID9l4gGIaRcg5mwYnS8yY4gKVh9iVna1KbeIIOa/IxBBt1UVuJMyJB8UyyuWmxN+sp+XsLmcvclVcDXYA4tzyJ7neLTPEC9xeUy7C4mSezcALAd0HnzQdinRx9UQxRveftXjw5JVHsVzeWqsXTo4gtgiAQbFwiwmCAUBs6uWSA2bd3M0H4nUcuqQcW6ALgDSJQdXv72s66p1HsLmcvcdOzcSCYZMcc7Lx4mUrD4SudAABES9t+cQeV/JF+m8wfGb80dPHtBkh/qSodfEtcXmXSQdTBV9JadRZ44c5gpipsrEAwAHcZDmjXgc0EH4KXVxzCZh+kax+KS/ENMnv3173pxQpRX0ilxOWXWQ1R2ViXA2DT+84X8InrqkjZuIgE5W6+07l4BSm17ReB1F7zeD/MojWN7i+okI1Q7E8xl+Q1Swde8FlgNHpbcDXAnO3NMRJgjnm/CEljBOp8Zn4p7KPrnppPzUuUOxS4rN8hLqdcF7WEOgQO82SImYJ4Em3RWmB2fiX5ZdTB7xcQ4HUd2w8PiqtrYMh3nCMV3AyHAHo2OfAWWclB9EaLj+IX1stq2za7XOa7sw0Ohpc6MwOh4wPHmE/T2HXPtOphxi0zyh0iQZMDpqqpm23+8+dNWnhonm7cJ969uB1HFYuDX0mv4jme+tljgt3arvbqsaQ0Hutc5pBkSXHKBrp0Kdbu9UaSHV2ECCe6RbiYzc1WjbIEAVHADlmEeiD9osOr9dZm8eISd/ES4/Muk2WG18DSpX7V0GJADXEeXI24qNU2XhHN7r3B0cTqTPDn0TdPH0+FQDz/AD8Up1ekdXUz5tTjkcVtGjDLlll9cr/Mo6mzKgNmOI5i/wAkatnso65wPAhBX47/AORhoRnxCNLKU1dZiNtb0CWAOnolc0GtkpAJcAi7P+ZTg1Sg0IsBnskMiec1KFIIsCMKZRigpWS8JLgiwI/Y9UBRTz0tgSsLGBSQdSUkBEAiwsiij/NkoUU6hEynYWNOppHZpT6XU+qcYwIAaFEJssClFoTNWkDzQmCG8qMM6BBuHAi59U6G8EMYzlQATjggLosLGsnijydU5lRc0WFiMo5lGQOfyQcUlwQFhlvVJslER8EeWQgLEFo4pOUcvmjeUQKdhYpp/mUJPP4pAREoAWT1R+Y9E1mKBKKAWX9R6fwQSCJQRSGf/9k="/>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AutoShape 14" descr="data:image/jpeg;base64,/9j/4AAQSkZJRgABAQAAAQABAAD/2wCEAAkGBxQTEhUUExQWFhUXGBgXGBgYFhgXGRUVGhoXGBoXFxwYHCggGB4lHBgcITEhJSkrLi8uFyAzODMsNygtLisBCgoKDg0OGxAQGywkICQsLCwsNCwsLCwsLCwsLCwsLCwsLCwsLCwsLCwsLCwsLCwsLCwsLCwsLCw0LCwsLCwsLP/AABEIALcBEwMBIgACEQEDEQH/xAAcAAABBQEBAQAAAAAAAAAAAAAFAQIDBAYABwj/xABIEAABAgQDBAcEBgYJBAMAAAABAhEAAyExBBJBBVFhcQYTIjKBkaGxwdHwB0JSU2LhFBUjcqLxFiQzY4KSk7LCF0Nz4oOz0v/EABkBAAMBAQEAAAAAAAAAAAAAAAABAgMEBf/EADwRAAICAAQEAQgHBgcAAAAAAAABAhEDEiExBBNBUWEFFHGBkaGx0SIyU5LS4fAGM0JSweIVFiMkQ6Lx/9oADAMBAAIRAxEAPwAbs7FNRTB2tBdJBDiA8qWlqOTSpv4UgrhEEJYtw4Rr5OlKKy3a39H5f1ObGrclEOEJClTVMepZzjo4x0LDA4Q4CEaHCAQsOSI4CJEiAY5AidAiJIh6YljD+zdrZC5f4xoBtdJAOhtGESuJ0Ykij0jmngJ6m0cZoIbdSlRzhVd26AbxYzwxdY2gsqozk7dkbwoMc0cRFkCgw4KhkKBAFkgVDoYEw8CEAohwEcBD0pgGcInkqItDEpiUCE2NFkYlV3iVGKVvPnFQCJEmIpFWwxhtpqF6xdk7TBvc2jPImtCLm7g0ZSwYs0WI0GZuOKFkNmrv0inicRmNARFFKoV4aw0hObZeJUDWJCob4p9eohiYaIMgZy+EjfHRVjoWQec8elYkM6RXiSN7mujQUw+NDEKoRbWnOBMjDzFukhgU00Z31HzzjpSpiCUKVYOXSmxcAl3pR/GPM4NSwm2rr1fl/wCF4lSLn60UDWofRiG3w9WMzFn5G24ilzpEWKNaBNgMyWpY6U9dYFrWorZBJL686k5TpX5rF40sSCdSteNiiovoaHBYwOx1aCYgFhcApQYqylqbyPn2QbwsshIBd+MdXA4mK9JrTo/6GeLGO6JGhQIcBDwI9ExETDxCNCiEA4Q4GGwogAeIeIYIcIQDo546OaEMSEaFWQA5IA3mkR4PEompzS1BSXIcWpfnBYUyVKIcEw9KYkSiFYEYTDwiLEvDKNgS0O6pqEMYWYdEKURIEROMObsW36RYm7PWkOpJbff2QnNDysphMOAizh8KpZZIdoTEYZSCygxhZldDp1ZBHRIEQuWGIjELEglwoRBYEYEOAhVqCQ5oBDcPPSsEpNAWhWMkEPTEZmJYlwwvW3PdDZmLQkEqUAAHvpvhWgotiOgZMxayezROjsD6l46JzFZTzvEOhmUoAhwQAx41onWlOe6piZT1CS5dQdKg7MKBnNy9N0Q4jbvWsiVKZSTmK1BSQkPuIBJO5m5QsqYqYgiapJQABlSMiSzizuQ+lnIdw0cEsWKk0aqLrUpmYpRAD1rnymgqAE1AV8+J7Y2CD/W5kNXzcfnFXD4wNYKGhNgKG35avpHfrNWijowDirXd63jkWNGMlJ6luLapGlTIrUWswL+Y0iyUxQ2TtXOWU1uVnd4MS0g6x6/DY0JxzQ/M5pxadMrZYklSSogAOTpFp8tNILYWekkEsCNY2litLYUYJ9QNjMAuUWWL+UQhMbDHYiWtDKYxm8ShFk6esTh4rktUViYajsyCSctfbHdW5prHCHiNLMzpmDWm6TEaRFkzCQA9oY0Cb6g0ugwCHgQoTDgmCxFQ4MEkku+8PzufCLOGwwQlkgAOaAACw3RKExMU9kcz/wAYzUIxdo2liznHLJ6EQTEqA0S4aRmUA4D6mHzMOUkg6eUNyV0Rle5JInkaDyi0uelfeFd8VZOFUqwiSThVksElxEPKWsxZRiSkZdNxgthccggJJ+ECv1XMZ2B4PWIzJUkAkMDaM3GMupSlKPQP5ZaXIyje0QDEIUWUArcWgbhpJXY+cWJuFMsg3G/dEZEtL1LzuttC/Mw0td0hxuiGTgkJ/E+8RVTOItCYjaoSwUoJffq14VSS3GpRfQLLw6VDujeKawNxOy1FyCKvakPwmPC15QdM3Bqi/MGBG3tvrRMCaoHaCS6T1iwQAlhZ6Xic0obFUpGX2rjV5ihMxBDgFyAVPUBJq4uDTfyiLZ2LKkzEhRdgCqlOIHiWDQC6S7bCyvMnt5nTUBLFwSkGrZg998DMHtR3ByjMODBjZt7NzbnGfN11G4KtDVYjaqsplhKlVzlWYpOtVEO4YWF2FoFYrFnrO2tBJSEjKpyE3v8AVqBvu+phsvaSjKzrJznMAGYqAS1eBZqxXxmNStLLqMjoyqogq+sWO/6p+zaKbzCSoKzP0p6z2N2dFOEdApHSnIAlUsqUAHJSpVw90ltY6Hp3fvFr2KW0pYSQRmUPtMWCtbitBFFCytiO1pqG3jLcDWIMHNWjKc4JuokZnJLdnmCXgmQoy05ZaQKvMJ7z6KALvW505xyTnGazQdV+v1YJNaMqYfDrIytQsUkhu9YAa6X4eFudIYBOQ5x2bcHc+evCK2M2hmIQkpmKOUlKCDlCdSQaAEgV1i6cOs5T22LVcJGVk93JmcWpm0tFuEaaFbsbhipnyk1IYOwYt2tI02w8ZnSzW14RT2QsSx25aVIfKUipS9QQ9XfUjWtYMbKOGqElaCpV1MQRX7NmiMDLhYsWnW931/THOLlEtPD0mOXKYtcaEajQxKnDkh0l/dHs5lRy0xmcwkKuWQWIYwkMTGlMPSmFETYTD5lNZwS70ASlSrNr7omc1HccYuWw6UpDdoeMRlnoQRpFbGlGVlkNx9wgROx8sUQgE8vcPe0ZTxMjLjDMjVIxYZlBJHqPGBeJ2jLQ7qflX1sIBETZmgSOXuH5xLK2WLqdR4xnzn/CjTlrqx8/bq1UlJ8fzPuEV5O1MRL71Q7te/P4iCSJDWEcZMZuU27stKK0omwPSKWqiuyfP0uIOyFZ0hSSFA7iIyc/ZyVXHiIrJws2WXlrPmQW3OIpY01vqTy4vY9EwUzJf+UEZGODg0e3OPN5HSFaaTkPxZj5gN5gQd2VtCQtSVJUlKtyqGu42PgYh4mZ7FqNLc2yJ4vV4etbpIPiIGypzWrEOzZqzMVmLg10pwDDjA1TGnaC8vKAAAzbosBYMU8h+qYYqWoQVYDMfjJeGlqWodlIDsznzLaxjOkW3pMx7MoJCWyFlZmcNWnePKBP0k4xfXpQoOjLQEpPaYkqYVRTXXKdIwmGxxSsrWVBShlZAT3e6H8gAzXd6xEmOJuJ22TKk5pbdkqMxAUkqBIQElIaoNDnejmu4HtbpAjETlKUAMoZk1C6u2Ys5ckg8hYRnVbUXMWpZQFCYCCAE5g1lJCT2akmt/xNFrY5XPWUISk57pcskaumpKmBo2gteM3ZehPmRMZ0rB+s5Kio2txLVA11rDMfhpSWCTckhW5A7L+ejHSCe3tnovKS5mywhPUHqkOHC1TEZ1kkCoAYGr6ZhUzo+lsqZh7AdSs5SHBV22J0A3AtUiGvETIUHOvtahk5Qwuyc6fq0Ys9H1MXE4ZUlaSk5ySEpJLgqUwbQMFEd0lm1ihJ2iZaiEZ8TKzdsgLzhx9YpoOb890STdqylywlCkIKGWEnvOmpuWqwGrnk8F9g0IVdJZ8slDmhP1xclzpvMdArqpZ7RUl1douKuqu4746HzJBlQk7Gh+yoM1auK62NW14+RnZsqbMSPqoFQmtdyjalWbi8ChhMuUpSlBSQaFgQHPa32fmBGj2Jigkgl1HclqioZjeu6OKGJC0ujFLYfJRkzBaQgkOC1w5rpTSsWMNjilPVpD1IDmxOvzxvBJOHlz6KKXAokdgpBr2TewBMQYbZQzKCndNlKABI3l7nj8jueG4pODMbT3EweGUUmprRVcoHJrg8YN7G2YsknqwEsS4mFDs4d8qn8tIzs6VMQxCFl7K7wIevH+WsX0bWWAxlKPFiPn8oyUU5U9DRB6XjVoAASG/e/wDWEXthQoZY3vmb/jAUbYV9yr1hf1wr7lUdWfsyVHwD0jbyyw6pJaoJVX/bEuK2+FUVIBLXEyo/g9Izn64V9yr1jv1yr7lXrCzeJVeBcXj5kxhLyoo5zDO4o1iGv6xYl7TnId8hUUKDgEB1JUl2zaO7cIF/rpX3KvWEO21fdK9Ybne7Eo1siripc5a3K0Oalk5RTmox0vDTk2mIHgIl/Tpk1QSkGXq5D+2AmL2xNTNUjMRlpYMSNRSMpNblJdA0BiPvk+kL/WPvh6QGTtSb9s+Q+EENm4qbMcBbNVyAX4WhKSemo3FrUtf1j75PpHf1j75PpAxW0phJ7TcA3wjk7QX9s+nwhcxeI8jCjYj75PpCNiPvk+kRYadNUgqC+7wHa1rSkRDGL+17PhDc0u4KLLBlTjeYg+UT7L2OuZMSkrSATUgB/wA4HzcasB8x8o0HRczZjr6zIEJCmEsKKmUE62d4nMmPK0FZeLMpISiYjKnTqVktW56yppeLEjFzlAqlqlirHNLUdxbvjeIszcf+A+UVZmNP2D5RXN8RZPA7DdJjLfOylZiHSFJTSjMc267wRw3S4KBOR2oSVt7UwEmY8/dq8oyG3NvELSWCkhTjQgAgKSrfZ7aQ3iX1FloJdNumEmegZJIetXJzkDKl2A7AcniQI8tXNDks9/OsG+l20Cua4DJYZQHZrimjPXiOEACSQzlhpENlF3Z6FFgSQAXDEhmNwU609ggzhMPhxmWuSlXZGU9cpIUmnbz5iXd2CT9UvFXAyls8vOkN2ipOYENbKGprr4NUfjVKTMUQz1dgqmZ3AzEs/eb2QXQBVAAWtUqcuWliEgrKx1TMUgqJIerBxFHCyQtQSaoopQzM4DMk1D1avCI5CyClyUgXJGcDwFQNaQQwkpI/aFTgd5aR2WYAJAuDUDmYnfURsVYzDSsOrNLRJWC6USk5MxZKXTkbOSUqseZq8Y/aGxFLAmzCJeYnKkJBUXLEZnBWzaszltWubOlroVJMwzEpJdOdaEElgihygPWw7XGLu1lqAYJCkgZOsIPZLp+bnnutsR5/i5CpSyiqsuqRQvWj846JNtzVTJ8xUokodkkipAAS9OULFaFB2WpX1gGNw2h3/O+CGz0I3FKhQKBsNQeHOBWdycx7IoSW5+AMWcNilIYpAZV2LjTi3ujyo6SsGrNVgpQKgFl+LAuCHFS/nBHauzwQCA9gw3etfCB/R5YWQFOSA4NwN4YlhGnEetwyU8NnLO1ID/oxSEguA2+r6hhQCKePx8qS3WLKXtevlBjaBqOUYb6QZnYlD8R3fh3xbio6I0i7RqMLNTMSFoUSk2NaxDj8dKkt1iyl6C9SKtEPR0/1aV+4ICfSBNZEv95W77La84XQo02FnJmJC0KJSbHexb2iIcfj5cljMXlBoCdTeKnRZX9Vlfuv5kmBPT1fYlv9o7vsnfB0A0eGxCZiQpCiUmxe7FvaIr4/GIlAFaykGxJir0ZV/VpfI/7lQN6bKHVof7XD7Kt8HQA/syelZCklxWvjAPpFh/2iyN5MW+hh/Yo/xf71RNtyVVR5+2M5/VLj9Yy5mZGKiA+8tWNL0OWFFZBBHZqK6qgBtbCJUEhVh/KNB0KkhCWHD2qiYR1THKWjQFYglzrDZOJSoslQJ4F90Xp0ntK5wM2bgkpW4GjeyMst2zRuqNTsBJMmYNSVgf5RAheLSjvKSk8VAe2NT0NRUg6id/8AUYxW3cGlSk5ge76OYvLmyom6thBKScp0J5vG86KhhMH91/zRGRkSuxL5D2RsNgUMwf3Cv9yIWGtWOexYnbQQgspbG/hEuZw4JjBdO8Vlmov3NEg6q4iNpg1/s0/uj2CNCbM50h28uUsJSUpBsVg3F6aiotuvURkJWJXNVmJBCiewQBnq4YbqAk+6Df0it1kp37i7JCvrI3kQK2fgzlQtfZQpJALVVQhuGh3eUJiI9rSULKc7oVlYBRDkggtVVQzl+OsNmYVAYIZTEAKtU10fUU5RP0mwSckhYzpKis0Y2CQCyqWirNxE2XJR2RMBSVJWGGUVBCwKOHcNd+FUwCUjHIlyV5lMs0Yfaawam6AuHyrUxetXBSHOo3By5c74GT1KJLlDncfQRPhUTurC0EJSTRSU5lXIcjSo9RCA3HR/ZqQsJm5USSVgK+0RZC1ZQbsxsXahZ8xt3FI/TFDCyytEtRC+1lTMmJzB0MGGVyHZi3iamPw+OVKKVzAtOVUzvpBIsR+I6MCYF4OTiQyUFMvycvvYF/HdFt6UJLU3Oy9typspCEfscWl0MUlCg7kqOVgtJsQz1hOlO1RKwow0pajPmK6taHTMyISXoQl3Uo0s4qN0Y7bC8QhSDikiYwGWaggFqEFK07nZiPZFPDbQTKnJmSypbEK/aAOSCaKFRbc94FYUabD9CcQpIKkqc3AQCBwcqD+XneOjY7J+lfCIlJSpMxBD9lKHSmpYAvZoWKoRjihJBdLPcjw+fOEw2GCSGL1FHf5Z4pbPmmoer/W8q03QYwicqqnVzujx6cXls0NHhsKEtmuyXKSA5s9vzjRyksAK21qYzGG2iiiWd9DUB7M9r+yL2F2qQGzOa8SNzR6uDNRMZYdlvaR7Q5e8wFxkmVMLTEhbW/ZhYTvqQd3pF7E4grLm7N7YyPSPaxw6khMtCgoEl6MxA05xu3eokq0NVhkpCQEtlFAAGYDRtIq7Qw8qYQJoSprAoC8vGxaGbNU8tKmAKkpUW4gH3wE6RbUOHUnLLSrM5LlmYgaXvA9gRpcNLShICWyiiQkAADcGirjpMqYWmALawyZ2PlSI9kzM0tC2AK0pUQOIBZ9bwL6QbRMgpZCVZnuWZm3c4Tegw3hZaUpyoYJFAAMras2kV9o4eWthMCVAVAIzVs7coi2TNzy0TGYqSCwqz6PFPbeM6kghAVmJFS1g+l4T2GGdkSUoLIACRYAAAOXNuJh+15dD4xU6PTc4C2bMLO+pF/CDO3cIpGZJHdUoEizuRfwPlEy+qNbmdXISrvB4N9F5KRMQluyVoDcHqPWAG0MV1WXsvmLXaD/RSbmVKUzOtNHeymiY3ZUtgbj0gTVpZhmPK5pFTDS0Opg2UkV1taCW2ZjTJjByCS2pqWECsKQkpCJSkuV5lEAN3MovWuaM6Ls1PRI9oUaswfwEQMXg0K74dvZBTo2rto4qV6hozu1tsDDlIKMzpfvNqRu4RTulRK3YTEsMkCwMaXYnfmf+Bf8AxjN4WqUqZszK8w8aPY/9qsf3Ez2CFDcctijtDZciaQZyEqIDB3cDwMEJIASALCg5aQC2rtMSFAdXmcZnzNqQ1uEFcEQUhQDZgC3MPDT1DQrbU2fJmqBmpSogdl3JALE2PAeUORhkFAQwygBIA0SLD53QM2/tYYdaR1ZVneoVlZso8b+kX9lzM6EzGy5kgs7s+jw09aFQzaGzpSwnrEpKUvlfQncx4QCnbIzEoSWloAyJDs7kkB+GvGLvSTaIw+VZQV5iU0UzMCfdE2yp4mITMCcubNR3sW90PfQQCwnR9AJ61KQDVjZi7BLM5Zos4fAglSE0QLBi3ezaxc23iuqAXlKnIT3im7n3esR7LnCYOsy5S5FybNrAlToQL2xK/aICa5UqBZIYPUjdQOYoSMGkqmjMAJaSoP8AWGYApfmfm8F9u4wyFBRAUhYmApLseygDMAah/bA7GSFBMmYAAhigECylBwC5amQh7lxGM19JlosYjDmeZUsgEkFLM6UpSQamxYKPlAyd0LlzwVSHlhGUKJdQKlczTXUUBMFOjU6iyCCvsS5aTZ5iVBSizuE0pxi9Kmy8OyFKUsFipI7lnqR3iQo00iFLLrY2YKd0QxKSQAhQGoWGPJw8dHsSOmiQAJcmWENQEh/9u+OjTnx/mXsYqfY8rEsiti1Wty4xbwy2Bf19wev8oKdXK0lL9fjDJ8uWBSTMVqztfmRviHwzJUkRYGY63BYBq+sLJ2jLQVDOEAEhLkO5q9bsKecD9q4/qZKlJkzJZNApRSRmNBTMedtIwq5qiSokkl687xccGS6hmPU5XSGQlNZj1OhduMZ3pTikT1JKFADKU1Grvr4RjhNLgu7VrV+e+LUzGqKipwHcsAyRwA8I1+klSZOl2bn+k4QhKZacxSlIJUSBQAWAPugTtDFqxB/ahikM6W1INi76WjPYeeokkmt7t7ImRjS7fnX59sRLO+o1RssD0kRLSmUUL7KQkGgBYM/C0DekO0hPCVS0q7DuKPUpL67oDrxANwHa9marcjFZGJJJUFNfsh6D3+MLNNoVI02yukC5SEJXKOQMkFiKCgfT2Qu3dpomtlcBJNSmhNqVjPYbaykqqkFJuNDoT+UV50+pYnKp6GsJPE2YaG+2PtmTJlozrFBccz8Y1e3OnuAnYZSJailZmlZJT3g627pNnEeGFem6HSy8a1Lqws9P2YiXjsTh5aD1gzErSHBysHJsRzj1jbXRyTIRKmSUiWJa5YVVhkdnL6uRWPOvoT2VkmdedUqHLut4lo9g6TYcTMJPSReWrzZx6xSBuzxzak5PWzFBT1XUMbPbfATZu1M5DzVEKQVDMhCBci4VehpGFxoUhRCqFzT5tFYTjviaHZ7h0dmDPLYgjPdxwjC9Pv7WXVv2f2X1VGawG15klB6takEkWPqNxiritoLmKzLUVE6kuYfYLPS8bt+XhZEkqdSilLISznshyXsPjCbH+kiSFLUqUsLMqYhKQygpRT2XNCB4R5b1kOlTmru3UhKNA5B/anTDETVusSw1GCTQOaFy8aro19ICGTLxCQhmSJiXygAfXBqLXD+EeaLWDCGc1odCs9G6b7aw8/quqmgsXPZVbMg6gbjGl2NtWRLw0rPOlJ7IFVpG/QmPEVTSdYRCmgyjs9P+kLHSp0lAlTULIWQchExuwsVCTSLnR/a8hGHQlc1CVDM4JYh1EhxpHkpmk60jjMJgphZ6v0h2hKmyXRMSplpfKQSL6Q7ozOHVEOO+deCY8oTNbWEWurwa2Kz1LpVPKTKIANViodwySQxobQC/SlCUZaiCUKBllzmCQXbye+6MujHzCQ61KYUzKUW5OaRdxm0kE9jMzCpu+oNKxjiRk5aFKSCEjFdWm9uzQtVqq3xUG083OtTvuIDqmk7+ENCmhcldSczDRnjU+QMdAUTRHQcoNDfmevRf8I96Y4zpp/7h3d1HL7MRBR4brW+bRwUa2LNz+H844ufid2e5L9neIjvKPv8Al6PaRbSwap6ckxZKXBsgEEf4YF/0TR9tXmPhB1KSUlSbAgEkMAo2Z+TDeX8dDK6C7QWA0luJXL3XoqKWJjPZnPLybhw+vjJeqVXps613MAeig+2reHI+HCGnoj+P1Hwj0bB9BcRNSVpmSQgEpzda4zChBpcGLX/TTEuEmbJzG3amHe1kMKe/dFqeOZS4Th4upYv/AFZ5b/RhSbTB5/lEJ6Nrdwof5hHr6PotxFXnyeHfLc3EPH0WTWc4iW/BKiLv8YpSxyHgcMv+Vv0Q+bR48jYsxJBCmIIIIIoRDJux5ilEqUSSXJu58I9hX9Ga82X9JD6tKUyQRRyVcD5ikPP0WzBbEpt90q/DtxWfGI5WB9o/ur8R40nYqgReE/UROp9I9k/6ar+/P+iojT8fPziKb9HZF55Gn9gqp/1OcGfFDk4H2j+7/ceSfqA/ir+78YnwWwXUBX0+Men/APT4t/bK8ZBG/QzaQiehipfaMwkDdKAtu/amGp4pLwsH+d/d/uNT9HGz0y5DfWJ15RvZgo3D3RkNi4YoQk1plNQATzD0jSYqcXS25yI6E2c+nQ+e/pF2Cn9JUUg14X483d+LxkDsQ7lR7J052SV4hRSFVGiQWP8AmFYy/wDR5b/Wal5Y3f8AkjJvFvQ6Iw4evpTkn4RX4jCfqm16a63hE7EP4v4Y3w2CXrnb9yrf6laQyZsQs2aYP/hUrxotv5xN44ZOG+0l9xfjMKjYR/F5ojj0fO8+kbZWyGoFKp/dq/8A1ES9ngDv14yyOdM0FcR2Hk4b7SX3F+Ixa+j5Gq/8j+wxGdhK0Kv9M/GNonZo+9TxJDW5H5MIcC4BCkcKqH/GH/uO3wLUOD+0l91fiMdM2MtRe3AS8o8gYiXsVW9X+mY2Rwah9ZJ/xG+jdn5eEn4FWV6EFWV8wAcMTe5rBmx+w+TwjWmM/XD+5mNOxlb/AOEiGp2Os6jyMa5eGX9igFO0m26hipiJZRRSCmgILEAvxsfOFzcVbo1XBYEl9HHXrTRn/wBSL+0PIws/ZaiSXSH0Slh4DSC6S5ok+RHzSLH6Mw/Jz6jfEviJLc0w/IuPiW8OUXXj+RlsRhzLoS5PsiuVRpcbscTC7sXage25hFVXR27L1YOOcax4iFascvIfGL+Fe1f1AhW0clUGf6P/AI2P7tjxraIMTsQoQpWewfukOOe/hFrGw3pZjPyTxcIuUoaelfMHBcJEbx0a0ecbxa2pajGjBnDuq+sKmqAoDQEgEFnKb8CCIEp2pLUzg0pXRt3l/FE0vHJYgKYGhYmlQacSUiOV8D2aPdX7QcWn09hcVNDEHQ5SA5qASKaGhiWRjFBilZCgHfMXAALhJFRrbfFAY5KCFJLXIYbxkKjTj6GHdamjGrCpOulhSB8FLuV/mDiP5Y+/5hBOLmKQEkq6oHMyiQEFRbMRYczF3DbTnoKZSZq0B2GVSk0LUUQxIZgPFrwDE0EKBmKILpd3A1tyAp5Qq1pUMpUlJDcHAYB2/dLPQP5rzKfQqHl/Fb/1IprtXfr8e2+5oJ3SLF5Fy1YiatJZCkqUapcjWrMTUcN0FD0+xoSEGYwSEglmUqru51IA4VjI4aadFBfPcWVQ6OYk610EFiTUOXch6cKlvCJfC416Ij/GMOSSngxdPw+XU1GN6a4xYUjPlCyoJNAcqnAAVRmYgKa4hU9NsXLHVXWhgSXUpQBF6303xlpOMUAWSlWbKHfVJPvENVMspRGbtuLBmcc6k+QOsHm+MujCPlHhpLK8GK6pUt60t+Hv9K12kvpriEIU6DM7RJWe4l2OQBOgcBybmEV06xGYJWhCA+ZRqXS7smv2ab6i0Y+VPUkMwMu6kgu5a161dojMxgMozVKq1ckMAXukEg8WrBysbszJcZwTbcsBfpemlXQ9DkdPOyFKkEv9lVnJYEG5YXo8R4b6QQM3XSn7bAhTZUlVjvIGuppSPPkTVpU8thpQtUkEuX5+UPQpYbQgM4O/NV7v8eEGTGCWJ5Ni/wBzaa6OVp9tX8PzPSZ30jkpyycM2Z0oWpRJelcoAFH36iGS/pMmjPmkoJKVBCe08pQUwSs5mUBqwB4x51MmHd2QzJBfK5SWBsLV8KxXl9YSQQGGa9C+VwaUGkGTGeuvsHHi/J8dORp6dfa37tPTTZ6VN+kMqV1i8MlKADQKLrBUACDplq9wa2itO6UTAVqMuQEVaWpbTEkUDj6z3+FzhFzVAAyxUpKTWoJpTRgfbESusWorUcylMolwXNi9dyfl4rlY1W79hPnPAuX7il8ddvD079NtDcyOkSgUzFCW2VQXJYgkjMUzJb1LhgatQ+EGI6X9oFMmWZYAzBlOFHQqsHIpTXfGKTMmOVFL1o5oHDB6uwr74tSsUspVVIUokuDVyFMqnEg83MLlY3iEuL4FO1gX6dKV7aeHXddzR4rpMtWYy0yZaWACSHUCWBKS1SCDuo1IedtrMpZ6sMiWEqPdmImGgmMbh2oBqIzC5pUNMxcFVGNSQQHfQesRrnFQcs6kjOKsTvAAFb+bwcjG3Ljx/B5UuQlXr7ddG+u/X2GswG3pk2YyJKVpASSnuqNEpbM7AlZpQ1U0VcTtWYQhaQhOdRPVkOqWhJAdeatSTuPZNngCZzZGOUu+YPUUUnVrpHpuhicU4uAC9GL5qvUE61AiuRjfpmPn2CnawIey/j6ulsIzcYtyFFNASCEpL0o72cqCfi1YeuCgWoQQMoqoBlNUXqGJ/dirPxKTZxZ6nQs4Pw3c4j/SknMRc1d6ijFtDcm2sHmmK1q/edEfLKg7jhR6dFvbbeiW/uLkzGBiydQe6aXdIBplJU9XsOUNMwkqCWU7gO7FLtUHRqNFY4hi9ToeNPhbkIglTklQqrjowL7uHsg8yxO69pT8vY1UoRWlForpzcM4cej/AM4UKJfLUtvDk6sxoztFedjRrxtQtTcdSPOGYdYHaQKg8Sa3J3036wPgsu7QT/aDiXtS/Xzv1aX1LOetNL6ZS5s4vT1h0wXJKa0sakt5flFM4wuwBvZj3rOR4+sPOdu6p+V99PEw1wkF9aaMsTy5xUvqtL1L5dtCzmNH0b3+lPZHTWYskG7g6BQZuUVUy12ZqXPwiaTh8zurdoof7oajw2Hrms5MbylxGKqnL2afAp/oMv7tHz4wsERhmofaI6Ojz7B7HDYImYOQQSHFWYKb2ho6XsmUqqVqa29vINBVcg5aZTzQTEaMMw7ofhR/Ax53NfRiBk3ZKQp+tJHBP5xNLwUtILqLioLA7qkD5rFwYJ/qDzIHoaGGowf2UHdvHnFc1vr8AB6cEFVE0EBhXskerQuL2UAxE0MRqC/Kg+aRaVISDVGW7dnU8XhZR7wBVyKT4V0NYrmz6MVlKVssgOFgeBG/5tDxJUlgqYA12c6eG6Lc4BjmzU3OOHGGSlioCn4EmrbiIaxsTuFspnBziGQQpLu7geeb5rEn6PiKuE2Z8yaP41i6rDgp1drhRPpmrDJcgiqVKalWJ+fHfD85n3HY0YaZ2VAgszDNSnnx84hm4PEJ/wC2rLXVxv30iwVEOQe2NElieNh7IjVNLuese3DjVoFj4gWRdVOUAwBLuO1px8Immomv2JZcC73d9Hoaw1clxe96VG+qYcmWbgk7iC99appC58/AWYlRKWTV0lqOKMQL6b4gmS5mbvIyl0guwA0pStrxOyy9XsdRYcIjBULNQB0qfV7U9YFj4ncLK83DzWoM1ySCKaVq2sORh5zVNDUdrUmrtWLMlKklwpSXrej8KR0yXvVro5HrasPzjE7hY6fg1lJKVgsAACGI38COPGKGHkrKnzJoQ4JJLCmgi9kKgwUpuD0hFyXUDlXuoq3GIXEYlU2FkXUKKnTMQ1w5LitRZrQs/BlnzeID8QSH38osTMIpJsk7nFd7agwqpYN0DxLHgReF5xidwtlYSQTVdW+zlcbntQ7o6RgUCxJvqwB5ixizJkhru27KfOgiWWxUe1MB4sxP4SBESxpvqFshGES5qRSjKFeJo4IiFUiWK9sb3qBbUC1D5xcVhnHaSlQFRcvSsODA9zKbOUn1P5QubKt2MHmUhWgWNAHSrnuV4xKEIoUpZTamw3O0W0qqzAnQ29dYSYgqHacN+6R6wniMRXyJsZfvHA3HpE8pASCBLDNd7+Zd+cR9URZmHD86Q9STvJ8Pa0S231CyTrwaAoJ3Cih8RCpSCKgeL39kRjR6/wCG3mHEOKAK9pvMeykQ0AstDcBozP4MYfLbM6kudC5Hgob/AAhqABYivBiYcAdxI1Z68jpCYFkYwfZTCxTUB9lX+cx0TSHbJUuKl/N2hEhyzmulPfHR0WIaly4etq1iSYtgA7evshI6H1AVUxVsxfeABbc8KEXzbta23/lHR0SxkSUjd/EQx5DSJZUoCrCriwbcNI6OhgiFKEh2SABdnrpwhjS0nMRcGxNWOotCR0WtXQiKZ1ZNXc8+G4iHSsIhjU10BUzeMdHRTbS3FZLIwgBORSkuBx9sRmQ1A5Fu9ryI98dHRm5MGLOUtJYpTpVz6te/rFYiZdRJF6EW8WhY6NF0HIkw4lqUUEl7vV/HSJUSUILgk30+KqR0dCno6ELiZqUqSSHuCWBB5uH8oQrQzoOVRNWBym+hjo6ElpYWSfpJZyfJwIbK2kFEUvSw3aveOjoFBNNhYoxAqAwu4Ab4w2XiSC1fEg+6EjoVLYCZWJKQHCanz+EMxKSp+0pJbQ/Ijo6JWlMZBJlhSaF970O64hDOSlwz1sS4fxeOjotK5NCJElRqFFjRqBuVIf1rd4HnSEjolrWgFUq1C2laHyMQBSKkKKTr3ix98JHRUVYEz0cm2oo/pDVTAktUEijH829kdHQkrGNTj0i6j4ivi0LHR0brAixn/9k="/>
          <p:cNvSpPr>
            <a:spLocks noChangeAspect="1" noChangeArrowheads="1"/>
          </p:cNvSpPr>
          <p:nvPr userDrawn="1"/>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AutoShape 18" descr="data:image/jpeg;base64,/9j/4AAQSkZJRgABAQAAAQABAAD/2wCEAAkGBxQSEhQUEhQVFhUWGBcXFhgYFxgYFhcWGBgdHBcYFBcYHikgHRolHRgUITEhJysrLi8uFx8zODMsNygtLisBCgoKDg0OGxAQGzQkICQsNCwsLCwsNCwsLCwsLCwsLCwsLCwsLCwsLCwsLCwsLCwsLCwsLCwsLCwsLCwsLCwsLP/AABEIAMEBBQMBIgACEQEDEQH/xAAcAAABBQEBAQAAAAAAAAAAAAACAAEDBAUGBwj/xABJEAACAQIEAwUDCgIIBAUFAAABAhEAAwQSITEFQVEGEyJhcTKBkQcUI0JSobHB0fBi8RUzQ3KCkrLhFlNzoiQlwtLyNVRjg7P/xAAZAQEBAQEBAQAAAAAAAAAAAAAAAQIDBAX/xAAsEQACAgEDAwQBAgcAAAAAAAAAAQIRAxIhMRNBURRScZEEMqEiQmGBscHw/9oADAMBAAIRAxEAPwCreUAK8gPLSQGzOs7wGA20Iygae6tK9i5VsokKSGMqQFgE+JvCQTl3OoOnKMTBYhmuFozWo8aIilQfFJ1BGo8Wmw3mtVsdbUCS9hSDOX6XOdfAzXAWVh7tt9ZPVaop0R6W1ZYwzZV73OzF2C+JxlJB02kn2lMSDHpV5r1wDxKpYD6upJB1lZLbDl12rnscHD2wMua8VUBQEzEgTE6ArkBgiQSR0l7OGKslzI0kwQrTlyz7RK5ZEEiRuDtGlx6lwyTUXyjqbbBgCOYB5fkSKOKx+FLDgDbLOk7jQB9IJEnX3QI12q+hCTatniyRUXsDFPFPSrVmBopRRUqWBqUU8UopYGilTxT0sAxSiipRSwDFKKeKeKWAYpRRU0UsDRSiiimpYBilFFSpYBimIo6arYBIpoo6UUsgEU0VJFNFABFNFHFNFUA0qKKVAchhslrDq7oDngJAHeMG2hV8TIoI1n6nIHSwMaxeVyNaue0LfeDu8mZcyrlGYkCOerAE7GqeEwSYe27Op8QtMkDLbYDVlZPEqhmGk6MeQjUTjiGYu7uY8KglFMnRVAjwZgRGs6dDHyWr5X+j6a24NJcKO8AD2rpYK0OCWJH9WQRBGgG28GQIoeHcNuEMEd0ygoM7LcDTqxVgPZ12I9/TPtY1jbBywjggFSrNq0MrycubNO/nOxq7ZxSo6IYZiGYn6rKcobLHmMsDodOm41qqSMyvTaZscGQ2xkZ1aMuVohmBEw2g1BnSSYia1KwuFXLKM0WsjT/ESdJJQHWNdY6iY5bYY5oKmD7JgwQJnlE6deY849inFUjySg27DilFPFPFbOYMU8U8U8UAMUooopRQAxTxTxTxQAxSioMRjUTcy32V8TeWb6q+80PCr117ea9bFtixAUNm8IA3PWZ5CsqaeyOjxyStosRTxRRSitHMCKUUcUooAIpRRRSigBimijilFABFKKKKUVQBSoopRSwDTUUUopZAaVPFKKtgGlTxSpZDhsERduZUW7afQq0gOSgMgqZUEc9zI+FIIVcG7cCBAzMjIGLkOyywkqSQzGYJEkjzzsTZdiLhYqy3cpQMhEkADKhkLBBk6yGG1BetKQHykhUBWDa7wHbxhg0HUEErsVIgV8uMnH+Fn0ZJPc1LeDGJFtiwVwPo/CrW1EsMiIImGNszsCBrrNbNjhgs3GBACCCGECIQ51FvNDA+mm+23EYbGYjDMja5gGUB4NvUHJlOsGCwy/DSK7LA4o4hAhC+GAym6zEMTIhWEA+LroFI9Oikp7dzL237Gxb4hlALFWJkuxlUYE+EqCNH1giREbCqisLbDKW5sztmZIOngaIOka5j1qDushNsk948sO8tqOUDMPFAOpzCPdBqzbZFIysuYgQJLLmIA8JJgbyWIkyTrWkuzDfdHRYK8HXMJiSNSCdDE6VPFNaaQCOdSRXqXB5HyDFKKKKUVSAxSiiilFCjRSiiilFAVxhUBnKJkmYnU7kTtNT5QFEdT+VPFGw8K+rflU2LbZFFKKKKUVSAxTRRxTRQgMUooopRQAxTRRxSiqAIpRRRSoAIpRRxTRQARSiiilFCARTRRxTEUAMUqeKehDke3eEDJbcEDxe0dROU6x18O3Oa5rM11bVwILOSEUIrzqJEonihgdgdJ10Arf47f+d3lW2ve2bZKgL/AGtwe2VbbIgIBO0mK1+z3AhZNxnGsnLOqKhUGEBJiJYE7mPQDzuGqVnoUtKo5S9g7GKQBEOfJGVkVWDgHKFjSZ89Z03qbHdme7Au2Qy3FHjUF1uNMjMTOaTrLLJMczNavGuDpcbOrBN2F3OuRSnVgZXSdYPMc6pL26W2yhrTOcoVijTopOVj4fCSTMTswPqcYrkicuxrcLw9p2BIuGVCwcrKGUbvp7XtgHb0NWbOCtjw285ViuZh4tBLCWnNE+vLSNayh2lwhfPN22YHha3Ak/WDjTaRE7TXUcHxFu6neWyjToWUATB5j4/GicXtZXa3J8JhhbUKCSBzJk1PFPSrschop4p6nbDLlDTckbjIchn+L4a+tZlJI0otlelFPSq2ZGpUQFHcsx/8XH+oCo5JOipNkVSMPCvq35UMUV9sqpM6zsGbnGsDTajfASI6VO2kSDrU1i0CdcwHPKjMfLQfrVcklbCTbogpU5Efsj7jrTSOv86WShRSinqVbCkT482uytk3HMDXQHfyqSmomoxbIKUUVKtGQYpU8UqAGKUUUU0UAMUooqahAYpoo6DvBMSJpYGIp6j73oJ+H30qmtF0s837L8ZNq14blm2EWLj3MrkhZypYtIQYHm0SxMEkmtK9xvAlS2Ia/iH527wI+FgRbABESRO2tcnjmQGLlu06+yLgjc6xvOb0159apcewD29HtRMGVJDDUgHxMcwmddtK8UfyGtmel49zuX4EcVbaMLbw65gy5UUNlG8lV1JG0N9bnWGeGW7J8Ia5uArAQpAI8w3py2neqWCx13KAe+cSB4r7Ny2FuQB6AirndDMWXOoEZmLws+c6x5dazkzW1QUaAu8JtDO4tugDT4shIzaeEfnB3rQ7OOlvFhjedFKkwVBWdypkGGkzpBgHaqeC7t2DShAIzTsyidlQ5lmI91eh8O43gDc7uO5UKGDAwS50a2ch1AkMD0BBAiucZ/xWXTaos/03h/8Amj4N+lOePWBAFxAT9Zs0D4Lptv8AfV/g2PwWKC5LjABczEsQu2odyw8QIaRyINRdr8VZGlmVe3mLDx20ZY0PeDSNVOnUV3edtE6SRQPE0/8Au7B//W/45q1f+LsMcN3XejvMoXNkOSd9pmKk4XaTurTXi4uOIZTnUqS2UNlbLC+cAe+K6E4GxdUG2QAZgrI8p5aVh5G+TaglwcMvFVHiGKs6aj6N526Zqn4Lxi7eXOsLmzMc+GcCQYgMWy67gCuxPAkyMudhM65mkacjmkc/jUrYzC22Ld5aDRBggmOmmvKsyk2yqKXBw3CsTfuXctxbaQfDBV2fXbKjkhufP7tbnba/iywFjuwgAMXFvBs2x9i20jUV0Z4/glM59R/Dc/SKgxHazBn2pb/BP401SFI4jCcCx96WzW5/hV1jTeLiqd/LlULYXGKSDd1Xf6K6Y59PSu5TtnhF9lHHoijb3+tQt2zwfO25PP6NNfXxVdbFI4xeD4u4C0lgDB8NwcgdiehFY1hsdYcvYxeWJIV2u91z9pDbIK69fwr0v/jbCRAW4Bz8C66R9qqr9psCRqm+82UNXWyUjmOHcTxMl8Q1hM4VlIzshJ0MKYjWdfPyqDDcYxbW7txxkNokoi/SG8OQUIW6CZ610fEuLYG8qrmACgAfRlYHllG3lWZ3WHg93eHkvi/9Q9KnPcnBBb45muZTftJChvFauBdY8Mn6w6etbmK7aYezhCmY3boQrFpSQWaYIzNMCdZqz2d4LbvAsbrSrEQHYKQQI0DR1rpLHBbS7w2kaknprqTrRzfcqilwcDb4vbME4qxBgkZGBAPIy2hqccbwxJAvIYJHPl001rsf6AtZi2YjUnLmYD0ABiKpYXC4Oyz58RbYmdHuzEsNgzkCJA99bWZoy8SZyH/E+H77usxjLm7yD3c/ZnrU2J4/YRGYOGgTlXVj5AV2L9mbbXM4dhqTlDtl1H2Q0R7qnw3BLVsHMc394kx8Sa115E6KOTwOMS8oe2ZGnI6EiYM8/Kr2Gw2ckRcMCfAAf80kaVdxFrBW2Ja6gzEaZmOpiMoU/wAQ+NaOD4NYgkZXDbGcw9xJNHntURYaZxj48HMqTmB0B5jr9xrOt8WNtyr+IbjXX3TVrtzgDYvhrQ8LI2ylgDOwjadPhXP8SVZttbIJIEnnpvA5dPhXly/kZKbT3X+PgmhXRtX+OLBInbyn1rEuY2SepgnrtvPL/eoUuCTBEaRP4EVD3oOv2tD6cxXizflZZx3f0eiGFJ7F8Xyep9DEetKs+7dkzMfv0pV5VPJXJ30I5axifou9vRIcq4jRGXICcojxNsSv2JPWh77DKcjANZmVuqSWXNrlZSDJUnURqRodahwWItyzEuHLsTYyAqCdTkkQkTI8JiBXRm/3iJ3Vvu2DOe8BEhjzuMPHKowliDObTLGv12cKsyrXetcgMDEDMRCW1O5ghTmjXLInTXWqnH7TpcCXWJBAKMoKICyyAWbRvcSNN4q3fxSC5qbLuYIaXtr4QTqziWMQsFSSSuukGW7ik7wqwtGxcMgPoo107oXBAYLImFjMTGwppFI51bltUCk2ydZyjxED6rE766bcprZS8O5VgsxGtxsrH+FNZnn+VK/wTCXAVw6XVd3C2nbMTAMuTaUlpy+ugJHlz2AxDWrpW5nRhmVs3tLIOjB4iNtuZpVkcTe8LW80wDmzAAbwANAZJPskRsCfOmWyLSQMpI+soEAbzn8p5Dl1qXgvElVbmZrTo4gp3euZBCMD0HP86f5xaPshSup6pbnXRTryiT09K5yIWnAXLbFwuPDmaSBLZdZmdiZPUHpr2PZ7gRa0Ha4in2YZ1nSfOdSD8PKuFwOPY30vG0HXUhXACkmV+lI9oAyQOsbCr3CsWMJfW+sOwytlOZSHIGc6aZTqB4pEiZmKsXTsp6EvA/8A8yf5xWjY4RZUML19SU9sKZIkEiYB1gE+6sjsLxvG4jFfSXXNkq7ajwtlHhymNpI26V2F7s7b+d27oWcwvC6CZkOh18t494rtdg5nC8Q4WbgTvGkgmWVkGgJ3OXXTapuI8QwFm53bWrmbKGM+GJ2BDPM+UV5/icGBiWWNrpE+jV0/ytLlxRdYDZLYmB9qOflR6kFpZqcH4vgcQzIlm8HGoTw5mEEsVAJ0ABJrL4n2gwK3HRbV5gpIzKyQY6TTfJNbJxAdva7i5MjWZArkeOuUu3MpiSxPl4jr++lWOt9xLSux13DMbhb6sVF4ZT4gQpKrE5mIMBYDefhNYuK49YDsAGZQxAcBcrCYDAk7Gt7sBYHzTiJOpNq3r55Ln61549szH1cr6eYy/qaXOjLUTqruOtKi3GICsMw2n003POB1qTC460+o26lSPxqHtHwZUwPDy2pdc0cgMoyx7j99ZfAFzYQz/wA1h7g8Cum7MbI2sJYW7cA7yAxOVs3hjl7q3LHZkt7N5DH8Y/WuZu3mtKrWiVZWBBHKJP4gV6f2fui/grb4u5mzy5LkLOW4YEbRAEjnJ60ktJY7nAcfwvzZu7LBnKhtGGgJgE/GfhXH4vDg94WdIyDNDGRmzAMw2MwBqRGm/PqO2mNb5zfsWc6LotzOBlAM5cvPKe7EAESFH2RXKYnDIio91iqMIBzDIIdl0RdmEMBI1AO9eLI7kaLllrllou3C5ZZGRWYeyuRcy+HWW8WglTUrY4naXZgXVQZGQAk7DXYz6ViOpvAPausoQmWX2EYHwLmEEn2iDpuANtOgtlbi2zfuue5JQIkqBaAYnLHhUnmRqZMyBq1Lu6LRmX8LDKS4AcZlWQXKnmB1I266da63s7wHPa8WItlhuFeQsnQSdSduVcvicfdsXGCd6i5nCknkwXwyABPgTp7IqzhOIP8A1l8PdKSxV830qW2EIOoUAEkwIU+RrUZaewas3+K8GeyyyzQ0ZW1ykET7/dqKDAGFfPvJCjQ5UGumsSTrO8GqHGOLi9dLLmWzkVlQEwvIhAeQjLpGqkxFHwnF2mUhpJbQEypDSdQ2xkED/BFc2ryt2XaiO7iAWnmDyOhExv8AfR3LknXT0+H79azXFxbm3eBSuSQIYmRBUGYDZhPltVwGdoj36nnvGn6V5skadHfG73FdJOuvP4cvz+FKoO79dOUxHprSqfBTlsZrcCALmBGfwmFOkFrh0mZ6Lrv01uG8NcEqxaAhDqly0S5c5YQtCrOVvtbRqNqDW8TfnD2EQeHPcP0aLB0OdmhZ1Gszv7un4R2fFrDy2IZ2kEBXU27nd+zbUkF4jvNIG8jQa/QbOETF4i1ywW7yEbUgBVz28hIXOFEG4BJHr7heHBGNrN3tu/fYG4FRVuZ1bKgD3M0htSRI012oOK4e2790xAchmDi4SGBeEBUiAAIWGy7AwfYqxY7+xe7vvVUNbAtmz3YS7LjLmY6BTJBY66e4y6Ra33ObtYqDb1JcNoNS+hYwxUzBn2RH1tKr8TwJxF17iQRlB8HMqQp0Os/Wy6GI0Nag4MwLYqwFgXHkhkItwJORRBAQzBBjQQDTYzHWjatrmdriKVbbKTBgKUExoIncQCTsNN+CHJm2qsRnBHUT+BHpW/grq2kDAuqlfHoMt0SNADJg+HfpPKs29a74sLagQA8DXwjQ+ECZG/pJMVb4XavtJsBiijMRJKqGYKzKNwBI9wMmKNWiF3B3jcDkMFyqXhlLlyoUMuaI2ABBIHiG/JfOjbZe9t5nOp2VgsAiWUkSQGPKMpnear8JuLdYKLZNwBpywmZRLOYED2QD7txMG6mIa6Q9xGuspIl1hDoWyxtIBPhgSFmN6zpKd78kdtVu96122AUYKgFwuM4BQM2XIGgHSdZBFewsYdfPMP8Atn8q+cuy/Grlm4oLWv6xHU3Hy3Cc2UKMpgKPTwqxgQSD9DYC8bgS5K+IEgI2ZACNgw9rXn5cq2mEeUnszi3xVy4LT5DdYghNCuc8yR0rT+VHs7i8bismFti4ndr3ssix4pWCxG8N8KHF3bvzggXXC97oudojNtGatD5QlHzkEkBcgmSI389KPK3brgqjQfYXsticHiWN1V7oWnUMGUyxKkaA5h9blXDYzsbj8TcvOi2jbLXFSbqKfbMZgeUGu2+T22vfsVIINp4IMg6rsRXO8Ra0lx+8dVJZjrpIzHypHLJK0iSins2dH2V4DfwuCxa3guZrFvVXVgXC3Mw0OgEqK8xs9nOJXUDW7AaPCT3lgasFLaFp5CvUeyFoDDY3LsUSPTK/61wOJtLrlYZ+evigR7+Y+NXqtK6Gnc6L5R8PeTA8NVUJuJbQOogwRbAbbz6Vy/Z+0yYQh1Kt3jEggg6vOx9a7Pt2v/guHS0fRpqTv9GK57B25wxYeJQ2rAyAS2gn3fdXSM+FRiUe5Bi7BuIFBEzOs9COQNVf6RxARbUXO7syFZVDICXkwWiHzZmnpbgb1ca4w9PL2j93rWXe4uTbZXZGQPKlhCo5IBLAT9JACAzAkyK5Z5xuu5mKoh4vxd7zZ7jzeUkXAEAClCQLgY+2GVtyJ8cRFZuM4jaS1kclokEA+IvMGDsDzkaAbRImbj/DxYtZlNom8G8ILZkUNlU3EZFCFsrbgGU+NGbd1DiLrl38JuXQyq2dRACrowgZBMa8ia4uK5ZsjwdkX7Koqvaty7nYoyZoUAwGZwdDmPJYAjXpMPjcti331tVtw4zKoLMxPN9NVbKCAOQGu1Yhx+S1aAcMx9nViNdF70+YHs6Dw6UT4VgLeVswJ11IYKQJKEeEqIBmJ3kmYBu+SljiV9AngtuSe9K3JYnMF7wgNEmFZQNI5yBFa3ZbGO69xPfKqF7zd46G0GZpWXC5jqjaHy6TjYLEMxAt3LgVVNtQbsFAxDMsHM8FlBIgbRVzgC4q9dZLL24TwswKkhGzZs2mU+y0yJIGg0rUasFfiN0i6bPjzW/ZLQpHiPIQWGvtRu3KBVnC3WYOAgKeKDIBEgbjoSY/OpO012bozKDd7pQuihXUTlMgANoQvXTc6Gg4bfJsPmtspGYCVgNI2PMDp/tXHMvCKjRsBcq+ELp7OnrrGh1nWgv3ATvEc+WnI+XKgwswSVIykjwghc4iYka841pK0DUDKTpI1+FeRRqW56FxsVkkjUlNSds0z5geXOlVpco9kgfdT1rX/QtGwuJs2FdbFm0TIFwC0EbMBoZBIkEnqIBOlUf6Wa4C4gqq5mtlkJYmPpGLT9ZlhPOARJrmLWIIVluAPcJLl1KhkkyRmXxMPKY6cqs4RVLMcjlShDJn8DNMgssSVjSCZJ1kbV7vk5fBdbiAdu8w9q6mdwLrWbeaWRSCbZj2gHJyCNY12ghgu4tlbts65e7tkMr6ibjK6nKtyAB3bTBJ0JrDvY/IwNlu6ZQq5UDQSCDmYmSSSNRt5Vdv5rlktaxN4taVA2dwhMSVNhE9nUHTeBM8q0YW4yY04QOpYrbbvAcPAz2nByjvBtDEElYiANNQRkpw02gbllw4bOMkEMwD5YH2TE6Ez8RWnZFtrc4u3nIygX+9LXcoMybfeCWAGknYRvFVP6fVgbYcBRoGyhTl6gQQB8dKm5JGfYwDm6oKMjMoFvIpYFmZVyvmMskFwQJMaaiSBXiBAi05DO723Ktlt914dFQkQpljrljYaaC/dKwWe7cCAEjMRmMLClRl65dPXQEyOebEgG6BMPuJygeKdAuhAIWPTatrciNjh+MRCEGYvAAKpGbMAFRlTVhHKdSfKj4hibyX3tAMhBUqFLoQSIDQJzSjHXciBMaHObC3LSguxUZpCgjRo056MIg6chVu5iotd8b/AHl05Qy3C5cZleGWd8qgAkyPpFAqV3RSzw7Ao15ExAZLSgm462yApO4MKQBGY7QT5V7r8meDtLYW5YxN2+jAqRcbNlZCwOWdV56AwdCOteBcK4s1q6lzIWERlYeG4hBlTM6E89/iZ9k7LdrMFh0WxhbDIxY58xBG2XVxqSB3agHaQDVQMsYf/wAzuHrc6Hcb10Xyl25Zv7q/6hUvAeHm5jjeGRrTB5BZsyMwBHhPhkH0In4v8oK3HuNbSy7koviUErvz6RFaluIor/JXbgL/ANF+UfXHKuN7cW/pvRWPL7R616F8mfDrltCLiMjW0VNRAbMSWI15QPjXJ9uOz9+7irndWnKKMoIQEEmTpJ5ZoqwdCSs6nskn/hMT/wBO3/pavOLqfT3PR/wtV6l2LwzfNnW4jIxhGVhBhVgEQdjJrzfi2CuW8ZeHdXDbzFM4QnwygLADeMpMVFwGtzf+U0f+X4D+5b//AJisPst/9Ku/9VfL+0euq7cYVcTw61kkCzbDoSCCcilcrg7HTXpXJ9j0jhd+23J01XWCzsw0OvOul7IxW7MLtXm7q2Vie9G4kRlb2h01q32dxDWu7zC29whmYOp7s5XJRvDAORshggzAHOq3G+H3MTYCWoHizEtIBWCOQPOK7T5K+AizZuvdKF7alVzSUBdiQxn+8B7zWMiT4CTPPeMYMFme6GRnuGWIAsszZiqKo1XYdBzkkChQ2kBNpUJIUSrQiss7iSWYlucj8pOM5r14sCbV+5Bu3LuVUU5H7zIyAnI7ZwI5qSd/DvfJ7gBee2LhYlVnxEmJM6awRJOvOueh3Vkbo5/G8LYB7q4W7lXL3jSWVM0aKpaRrlA6DlVRGtWoC25JhlLHdzoAoTVjJJhjOlfQfaTBZ+H3kRRmKEjQSWA39dN6+cMPfZjFy2zD2SyiMkaEIEjWCsievWk8dfBYuzWuZULm3bRFB1hJkZgMskZug261awOFuAi5bVmFvxBmKIoy7rbGggaAr7orCxuJyAgD6R+a6MAZiVXoM3M+fKt3hc2EC21uASW71LjhMx8KBgwGRgYY5h9idstclEpW49jLb3T36OHPiAVQujHMMrCBBJJnnz6VZ4WGujP4raqAoBAMspG4jn19amkhg1pjmulgCHeBbSIZiQAxliCf4NjIBnw2LzSpUrrC7QRAOoAETJ/ntwyuXFHSKRavP1PnpufUVQxHjPswo3IA0+/etC+j6SgkxGpnXp5aH4VDbwTs58AMROjGOep3Xl921cYQa7HVy2KRtDo3+YClUuItux3Xp4WB57GYP40q6JSJaKrBVlgBoI12n9KqvxXKPZGnISPeNqDHKiq4GaY5yfjWItq8dCGiRtrI93lNdoxTPTKUlwi7xpHYoUILRIMcoOkn4ifOqg4HcAIF1ZgMy6j3nqRr5+VWcFiEZiDbhl2KkzpsROk7b02I4diMxe2QwYanMqnzJDGusZVsebJCT3juDiuEXiVBuI4ChRmIVlAEZADroB6aVGhS1NplNxiNQpjbr0ED7taCzwjGMIS00DQyVE+4kaeYof8AhfGanugJ/jtgf6q1qXdnn+Sli70tuAIAIBLATuAduQ51FiFPetBJ1MNEEg8yBzI385q8vZ3FKZFv/utn/wBVaOA7NYgSXtnoIZNfiauuC7jUijwa384ItZ/GutkMdGI3XUdBoJ0k7nSn7UNOIYNbNl1TLcXwmbigifCABMKJ9+taNnszdtsGyupGxFxJHpGo11psd2evXZOV2bU6vbJaSSczbk+pNOrDyNSMPB4hrbJeDy4ckCZYFMrBiN413/hNaeDu940+IKJzZfFrGrAaaGPX1q4Ozd4ye4CAMvh7xWYzOuY6QOeoOo31ifCcGvJJIymTqHUA6mCdehj9adSC7jUjufk746tq5Ztsbj5y3izER4T4UJ35blT616B2y7WJgcOl5Ee+9xsiWxcZZMZmzHWIAnavHUx9y3aRbeFtlwTLi/bUEj2SUMiQNDG++lH2n4jdxWFt5hbW8hJyi5b0BAXQggAQW5nntVU4vuatHsPDuOjGYK1ibJKM2R2tszOyjNBXRgSCRvGo5Vo8R7RYSxkF7E2rRdcyi5dCkjyDGvFuyuJtWMQLrYhbQOEVGRWGXve+AZJk/UBYEDSYnSKD5YMTYxdzCHB3bd5baurk3EQ+0sAm4RJMNVU4+Q67HruNxtrFWLhweIS40aMjkrM7aMBrBFcp2w7Y28G2GQJcuG/MkXnAQAhTAkyZP3Vzfyc9orOCCrfu27YKkOM6tlOdmU+Emd4061j9vMVh8TjLL2L9p7KxmfPlCzcDHRtZA6DlV1LyQ9Rx+ISwC7FngE901zRtPZYmYHImuSuG07K9siyLgM2LjaKZ/syPbWQSDp5AGRWdxbtTYILq9u7cJYwWVVE7GCdeW5rns4uas6M7iWAe0QCeXtbfdFcsmSlsLrg2sUxmZLLpBUctdpiRv5a711PYPEi81ywO9Cm0c4LIARKrOk6w0Tv8K418XK2wxBKgA+O3y32P61p9mu064O69xVV8ylSveKkElTM6/Z++r1Ii7M7t3gBZ4rdebxWbdwxlnVWnKpHiEzrpADb6Edp2HXdoA0E6RzOhBmNOXkKyOOducNie7N2xbV1Ihu/BOXfLoBpJB91W+E9r8CiQ15FPMS5+8Dy++twcXKzlOz0q74rZUjQgivl/tW3dXrtpMwQEjKSp1zTvExoDqOor3tvlA4bAjF2/g/8A7a8b7XDD4i9ce1ctwWLBs0F52nNrAG2nWuk3GiQvUcecyMrarPjGXQgSYOgidP5Ve4lx+5egM7lVAyKIRFYKAzC2nhBY5iSNddzT3OHoBAvoRpAzQJnqs9WobfC7fO/b+Oo30Ex5cvhXK0dgrfG7oyyFMRocwUrA8JEjSQp0jUeZnrOFXzihmKqESdQCqhyD4TrpInXXcVyr8OtaTfUwORWfdrWzwjGJYTIj2ypIJPeKHOskGDzED0HnWGo80LOuwuHkLNpJdZGYkBYJWGjxAZoGw5Vd4RwE3Lrrct+BcsRO7FvZaYPsnc/HWuGxPFnYgrickHTK6CNZg+ITrrrXQYf5QmTvGZLbu+Q5xetqVK5pgAmZLT5fhEoi2anaTh2FwzqrpaUsCwV87PlnQsBtz08jtSrJ7ddrrOIuWXsrhbp7od6ziStzMZQEssgaaiRrT0klZLZlPdmQJPl5+Z5D9aoG+5OVsvXQ6D4UsPpOd81xpOm8SeQOn8qa7aSJjrqTJ10JM1zjSPovJYP0J3C7wTEEn1/3qa2ylsytoBBWR10399UFGZSqoTBMtMRAnWfKKHMiMGmOUjp6V0qzEciZYx/aC7bWLLlQdfZ2PMajQ/pT8N7Us5C3RmPXMQT9xFRY3hNx2TIhNogDQZTln7wPPbyrTw/ZeyP7W8OoECPLz6Vyk8SW5yzfj5JvVob/ALEh7VqgkWfeWE/eKEdts21oif4gT+FZmP4Lezsi2yyj2CRusnU/vlVOzwTEyPoXkyo0j4/j6VFHE1z+5z9Jlr9D+mb93tQi7o0+40OG7aIJm03qCDWCnZ3FuQq2HJMx5wJ5nYAgz51PZ7GY9hphn2LGSogLuWk6AecVpYMf/Mw/x5LmLOgTttZIMo//AG/rWNx3itu+FKE+HNIOm9Hh/k+4hcVGFlQHJCzdtjWJ1Bbw6cjBon7AY9AGa0qiNM1y2J0DeETJ0IPuPQxuOCKdox06fBhIqhh16fv1qJmA0jUH8K0cZ2exNtodYLZSQGBkPBUgrI2I2/Go24TdIOwgazmMaDoImK3aO6wT8FdrYJHT9N4jnTEjfLHP9/vlVn+grpCwADE5TIgep39BtSs8HvlfY32U6E9PfppS15J0J+CrdcQdOcfv3U6KuU68yToDy51Ybgt4TKAHpOpBEyANxp91MnCbwDNEjQaSNTMGI6An3ilryOjPbbkrl5HKPOOmon8fdQOBrGuvpIE9eW3xq2eD3hlXu955+1r1O2n46+UVzhl9BJtmJEbGN9wDt5ny61bj5M9OXgqMIHlO3Lala1LAifP161I2EuErKNqYAiBm3gT5RU9vh1zWLbDQtGnsrEmCerL76toaJeCC7t0Gn7223qJCJH67+taWK4ZdXKpXXfKCIIALH7gCTtrVe5wq8pJNs6b6DTSTpygA1FKPk0sU2roieATI59do2A/fOqxerqcPvOR9G24iRA16Zt6gbBXNfARBAIIgy2wAOp9wqponTkuwNoaanSf3+/KmG/7NTvw66q5ijZTIkCdt5IoLGCcgMFkHbnPuGsUtciMJSeysjXeKaRMnWpmwdwLnykLMTIjl92oE+6o1wjlSwEqsSdNJMAesxp50teQ8clyiNvw/f6067fv76mHD7pAIRoYEjTcDePiPjSPD7v2Dz6awYOvM01LyXpTfZ/RAG91PUo4fdgHu2g6ggbjrSq2jLi1yj0tbjndPuFA+ERt7Sn1QD8qZcdbInvIHXlMbTtNMeIW/+YPLWPhXzdzyapeRjwy2d7Fr/Ks+/Sis4RU0VFSTsoAoRjVP1x5a0NzEIN3X4j9a1DJkg7i2hqZIwJjVvLxNtRteMbnppP6761CuMTk6n0IPx1pxik+2o99Wc8k/1NslsPNIAObyqa2h5M+0f7b1AmOtDe6npNF/S9n/AJqfE1FPIlSuhbJxaMaM/wDmIn/ao/mm+reZzGfdUZ4pan+sX4mkvFrR2uKfefzqrJm8v9y2x24csbtGn1jUTYRBG5j+I/fSfilo7OunnQjEpzdfuq9bMv5n9sjYSWFGmvxb79ak7tf4uX1m+7WofnC/bHxH60QYcvxqPNl9z+2SyYWAREGN9S0z8aJsEOZP+Zo/GgQ+U1Yt9Ip18vuf2xZD8yUfWY+88/fUvzVYiT6yd+ppwPd6zTa8/wA6eoy+5/bLqImwoH1n+O81ALY5G4N51Gs71dANM9k09Rku9Tv5GplRU/iuHXqvw0FC1on6z+fs/pROCOv306sfPyrfqs3uf2NcgBhp/tGHISFML022qZMADqHMjmAo1Oh0jyFCUPSmCEeVT1Ob3Ma2S3MEeTn35T+IoDw4sfE+YA7ZV3GxmNx+VSLdYfzqYXCavq83uKskvJX+YPyed/qrzqC3wwLGkETBFtNJ0OUBehIrRE8j99PnI3/f30X5WVcSLLJJ8szvmw+0RBBXwroRzAI3pxhYk52JjcBZ02nTWtHNO/6VG1nzI9CKvq83uJrl5KncAgAs+hMaDSd+VL5ipAhm08l/SrBtHzPoY+NQlY3B+Ip6rN7h1JeR/mB2z3NOmUfgKVB3fr8aVPVZvcTqSHThyZYlfQLmjXqNDtvR/wBGISWVnzHX2RlPMyPjzqNrx+yZPXQT6fyplvHmCdOUjX3jlXl3Fhjh9sEMpOYAz4RlPSFO0etHbwNrUZADH2d/Pamt3Cds2nrAqzh7kgkyRTcFU8Kt7d2CBvPSfQ+VVzwC0T7IGugOoHvPL1rVLjzFRHE7nxaaDQmfTlFVNoGU3Z9D7Tn03FA/ZmyR7Z5/V1rVtXJ0GbXrpHWp2WORA6/zq9SXkGRa7OWRrDMB1P6VYt8Fsja3B8mYfgdqv5tdz+nvp3IA5/vyqa5PuCkMDbX6k+WZm+MmguYK2SJQA/EffU1xhBMH4Gq63AZkHy0jzpb8kCGGQbKvwH5VKttOYHPlUaMeQ+Ao1JI0FS2QY9AKJG8vdQuY5afgaiUHpOvX9KAvI2msfGKPuz5VSDtBkR0qa1fK7ge86UKTCOv78qbP5xRBp2X3T+B6U/u/28hQAnL1qI2Qdmow/T79KMv7j5an4UBVex5z+NRsxG4ar4vfv+dFmG/4daCjNBB9J/Z2p9On4zVq5aDbEfCoWw7j60jf+dCUArx/M/jRDF9R+dRsD1+AmaLXmwPu18qAn+dDy/CpVug7H8fyqmQD9b7/ANaAgT7Q91KFmlryH3U7HqPurLLR9Yfv0olxZ+0D+/jShZcLL0HwNPUCYocwD05/nTUoAVDd5epp6VATWPr+/wDGr2G3Ho/+lqelVXKNIiPs0uQ/un86VKs9wiCzt++lWD/WH98jSpVQSWfz/Knb2/cfwpUqgBxHst6j86oWtm9D+FKlQMfl/hP4UycvT8qVKqZJre1RXdvjSpVAK5t7xUVvb4UqVXsCdt19KuN7Y/w0qVEUrXvZX+8fyo15+p/OlSoGRWd/ePzq5b/WlSqlILe9Wruw/fOlSrLCKmL5+lZeMpqVEYY45epol2/flSpVoC5f4qFtv31pUqAmSlSpVAf/2Q=="/>
          <p:cNvSpPr>
            <a:spLocks noChangeAspect="1" noChangeArrowheads="1"/>
          </p:cNvSpPr>
          <p:nvPr userDrawn="1"/>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http://www.whitehousemuseum.org/images/white-house-north-2007-dj.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15913" y="4904126"/>
            <a:ext cx="1541143" cy="1157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34963" y="2452891"/>
            <a:ext cx="1522093" cy="111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3"/>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2700" y="6180138"/>
            <a:ext cx="695325" cy="685801"/>
          </a:xfrm>
          <a:prstGeom prst="rect">
            <a:avLst/>
          </a:prstGeom>
          <a:noFill/>
          <a:ln>
            <a:noFill/>
          </a:ln>
        </p:spPr>
      </p:pic>
    </p:spTree>
    <p:extLst>
      <p:ext uri="{BB962C8B-B14F-4D97-AF65-F5344CB8AC3E}">
        <p14:creationId xmlns:p14="http://schemas.microsoft.com/office/powerpoint/2010/main" val="428322782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412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0"/>
            <a:ext cx="40386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7"/>
          <p:cNvSpPr>
            <a:spLocks noChangeArrowheads="1"/>
          </p:cNvSpPr>
          <p:nvPr userDrawn="1"/>
        </p:nvSpPr>
        <p:spPr bwMode="auto">
          <a:xfrm>
            <a:off x="0" y="0"/>
            <a:ext cx="9144000" cy="1676400"/>
          </a:xfrm>
          <a:prstGeom prst="rect">
            <a:avLst/>
          </a:prstGeom>
          <a:solidFill>
            <a:srgbClr val="23467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eaLnBrk="1" fontAlgn="auto" hangingPunct="1">
              <a:spcBef>
                <a:spcPts val="0"/>
              </a:spcBef>
              <a:spcAft>
                <a:spcPts val="0"/>
              </a:spcAft>
            </a:pPr>
            <a:endParaRPr lang="en-US" dirty="0">
              <a:solidFill>
                <a:srgbClr val="000000"/>
              </a:solidFill>
              <a:latin typeface="Arial"/>
            </a:endParaRPr>
          </a:p>
        </p:txBody>
      </p:sp>
      <p:sp>
        <p:nvSpPr>
          <p:cNvPr id="11" name="Rectangle 8"/>
          <p:cNvSpPr>
            <a:spLocks noChangeArrowheads="1"/>
          </p:cNvSpPr>
          <p:nvPr userDrawn="1"/>
        </p:nvSpPr>
        <p:spPr bwMode="auto">
          <a:xfrm>
            <a:off x="0" y="6629400"/>
            <a:ext cx="9144000" cy="228600"/>
          </a:xfrm>
          <a:prstGeom prst="rect">
            <a:avLst/>
          </a:prstGeom>
          <a:solidFill>
            <a:srgbClr val="23467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eaLnBrk="1" fontAlgn="auto" hangingPunct="1">
              <a:spcBef>
                <a:spcPts val="0"/>
              </a:spcBef>
              <a:spcAft>
                <a:spcPts val="0"/>
              </a:spcAft>
            </a:pPr>
            <a:endParaRPr lang="en-US" dirty="0">
              <a:solidFill>
                <a:srgbClr val="000000"/>
              </a:solidFill>
              <a:latin typeface="Arial"/>
            </a:endParaRPr>
          </a:p>
        </p:txBody>
      </p:sp>
      <p:sp>
        <p:nvSpPr>
          <p:cNvPr id="12" name="Rectangle 9"/>
          <p:cNvSpPr>
            <a:spLocks noChangeArrowheads="1"/>
          </p:cNvSpPr>
          <p:nvPr userDrawn="1"/>
        </p:nvSpPr>
        <p:spPr bwMode="auto">
          <a:xfrm>
            <a:off x="0" y="1524000"/>
            <a:ext cx="9144000" cy="152400"/>
          </a:xfrm>
          <a:prstGeom prst="rect">
            <a:avLst/>
          </a:prstGeom>
          <a:solidFill>
            <a:srgbClr val="4D4D4D"/>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eaLnBrk="1" fontAlgn="auto" hangingPunct="1">
              <a:spcBef>
                <a:spcPts val="0"/>
              </a:spcBef>
              <a:spcAft>
                <a:spcPts val="0"/>
              </a:spcAft>
            </a:pPr>
            <a:endParaRPr lang="en-US" dirty="0">
              <a:solidFill>
                <a:srgbClr val="FFFFFF"/>
              </a:solidFill>
              <a:latin typeface="Garamond" pitchFamily="18" charset="0"/>
            </a:endParaRPr>
          </a:p>
        </p:txBody>
      </p:sp>
      <p:sp>
        <p:nvSpPr>
          <p:cNvPr id="13" name="Date Placeholder 3"/>
          <p:cNvSpPr>
            <a:spLocks noGrp="1"/>
          </p:cNvSpPr>
          <p:nvPr>
            <p:ph type="dt" sz="half" idx="10"/>
          </p:nvPr>
        </p:nvSpPr>
        <p:spPr>
          <a:xfrm>
            <a:off x="457200" y="6356350"/>
            <a:ext cx="2133600" cy="365125"/>
          </a:xfrm>
          <a:prstGeom prst="rect">
            <a:avLst/>
          </a:prstGeom>
        </p:spPr>
        <p:txBody>
          <a:bodyPr/>
          <a:lstStyle>
            <a:lvl1pPr>
              <a:defRPr sz="1000"/>
            </a:lvl1pPr>
          </a:lstStyle>
          <a:p>
            <a:pPr eaLnBrk="1" fontAlgn="auto" hangingPunct="1">
              <a:spcBef>
                <a:spcPts val="0"/>
              </a:spcBef>
              <a:spcAft>
                <a:spcPts val="0"/>
              </a:spcAft>
            </a:pPr>
            <a:fld id="{FA59B986-862C-4A57-9D04-8F5B77872F21}" type="datetimeFigureOut">
              <a:rPr lang="en-US" smtClean="0">
                <a:solidFill>
                  <a:prstClr val="black"/>
                </a:solidFill>
                <a:latin typeface="Arial"/>
              </a:rPr>
              <a:pPr eaLnBrk="1" fontAlgn="auto" hangingPunct="1">
                <a:spcBef>
                  <a:spcPts val="0"/>
                </a:spcBef>
                <a:spcAft>
                  <a:spcPts val="0"/>
                </a:spcAft>
              </a:pPr>
              <a:t>3/1/2017</a:t>
            </a:fld>
            <a:endParaRPr lang="en-US" dirty="0">
              <a:solidFill>
                <a:prstClr val="black"/>
              </a:solidFill>
              <a:latin typeface="Arial"/>
            </a:endParaRPr>
          </a:p>
        </p:txBody>
      </p:sp>
      <p:sp>
        <p:nvSpPr>
          <p:cNvPr id="14" name="Footer Placeholder 4"/>
          <p:cNvSpPr>
            <a:spLocks noGrp="1"/>
          </p:cNvSpPr>
          <p:nvPr>
            <p:ph type="ftr" sz="quarter" idx="11"/>
          </p:nvPr>
        </p:nvSpPr>
        <p:spPr>
          <a:xfrm>
            <a:off x="6269421" y="6356350"/>
            <a:ext cx="2895600" cy="365125"/>
          </a:xfrm>
          <a:prstGeom prst="rect">
            <a:avLst/>
          </a:prstGeom>
        </p:spPr>
        <p:txBody>
          <a:bodyPr/>
          <a:lstStyle>
            <a:lvl1pPr>
              <a:defRPr sz="1000"/>
            </a:lvl1pPr>
          </a:lstStyle>
          <a:p>
            <a:pPr eaLnBrk="1" fontAlgn="auto" hangingPunct="1">
              <a:spcBef>
                <a:spcPts val="0"/>
              </a:spcBef>
              <a:spcAft>
                <a:spcPts val="0"/>
              </a:spcAft>
            </a:pPr>
            <a:r>
              <a:rPr lang="en-US" dirty="0" smtClean="0">
                <a:solidFill>
                  <a:prstClr val="black"/>
                </a:solidFill>
                <a:latin typeface="Arial"/>
              </a:rPr>
              <a:t>© 2016 Littler Mendelson, P.C.</a:t>
            </a:r>
            <a:endParaRPr lang="en-US" dirty="0">
              <a:solidFill>
                <a:prstClr val="black"/>
              </a:solidFill>
              <a:latin typeface="Arial"/>
            </a:endParaRPr>
          </a:p>
        </p:txBody>
      </p:sp>
      <p:sp>
        <p:nvSpPr>
          <p:cNvPr id="15" name="Slide Number Placeholder 5"/>
          <p:cNvSpPr>
            <a:spLocks noGrp="1"/>
          </p:cNvSpPr>
          <p:nvPr>
            <p:ph type="sldNum" sz="quarter" idx="12"/>
          </p:nvPr>
        </p:nvSpPr>
        <p:spPr>
          <a:xfrm>
            <a:off x="-152400" y="6356351"/>
            <a:ext cx="533400" cy="273049"/>
          </a:xfrm>
          <a:prstGeom prst="rect">
            <a:avLst/>
          </a:prstGeom>
        </p:spPr>
        <p:txBody>
          <a:bodyPr/>
          <a:lstStyle>
            <a:lvl1pPr>
              <a:defRPr sz="1000"/>
            </a:lvl1pPr>
          </a:lstStyle>
          <a:p>
            <a:pPr eaLnBrk="1" fontAlgn="auto" hangingPunct="1">
              <a:spcBef>
                <a:spcPts val="0"/>
              </a:spcBef>
              <a:spcAft>
                <a:spcPts val="0"/>
              </a:spcAft>
            </a:pPr>
            <a:fld id="{6B406FD0-E6C4-4C63-97AD-2A24859E9946}" type="slidenum">
              <a:rPr lang="en-US" smtClean="0">
                <a:solidFill>
                  <a:prstClr val="black"/>
                </a:solidFill>
                <a:latin typeface="Arial"/>
              </a:rPr>
              <a:pPr eaLnBrk="1" fontAlgn="auto" hangingPunct="1">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34299903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FD40024D-7B7C-46F0-8C32-5508D20BB805}" type="datetimeFigureOut">
              <a:rPr lang="en-US" smtClean="0">
                <a:solidFill>
                  <a:prstClr val="black"/>
                </a:solidFill>
                <a:latin typeface="Arial"/>
              </a:rPr>
              <a:pPr eaLnBrk="1" fontAlgn="auto" hangingPunct="1">
                <a:spcBef>
                  <a:spcPts val="0"/>
                </a:spcBef>
                <a:spcAft>
                  <a:spcPts val="0"/>
                </a:spcAft>
              </a:pPr>
              <a:t>3/1/2017</a:t>
            </a:fld>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dirty="0">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2BEF6F93-65ED-49AA-8F1C-0C63B80E2998}" type="slidenum">
              <a:rPr lang="en-US" smtClean="0">
                <a:solidFill>
                  <a:prstClr val="black"/>
                </a:solidFill>
                <a:latin typeface="Arial"/>
              </a:rPr>
              <a:pPr eaLnBrk="1" fontAlgn="auto" hangingPunct="1">
                <a:spcBef>
                  <a:spcPts val="0"/>
                </a:spcBef>
                <a:spcAft>
                  <a:spcPts val="0"/>
                </a:spcAft>
              </a:pPr>
              <a:t>‹#›</a:t>
            </a:fld>
            <a:endParaRPr lang="en-US" dirty="0">
              <a:solidFill>
                <a:prstClr val="black"/>
              </a:solidFill>
              <a:latin typeface="Arial"/>
            </a:endParaRPr>
          </a:p>
        </p:txBody>
      </p:sp>
      <p:sp>
        <p:nvSpPr>
          <p:cNvPr id="7" name="Rectangle 6"/>
          <p:cNvSpPr/>
          <p:nvPr userDrawn="1"/>
        </p:nvSpPr>
        <p:spPr>
          <a:xfrm flipV="1">
            <a:off x="0" y="0"/>
            <a:ext cx="9144000" cy="6934200"/>
          </a:xfrm>
          <a:prstGeom prst="rect">
            <a:avLst/>
          </a:prstGeom>
          <a:gradFill flip="none" rotWithShape="1">
            <a:gsLst>
              <a:gs pos="42000">
                <a:schemeClr val="bg1"/>
              </a:gs>
              <a:gs pos="100000">
                <a:srgbClr val="EAEAEA"/>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eaLnBrk="1" fontAlgn="auto" hangingPunct="1">
              <a:spcBef>
                <a:spcPts val="0"/>
              </a:spcBef>
              <a:spcAft>
                <a:spcPts val="0"/>
              </a:spcAft>
            </a:pPr>
            <a:endParaRPr lang="en-US" dirty="0">
              <a:solidFill>
                <a:prstClr val="black"/>
              </a:solidFill>
            </a:endParaRPr>
          </a:p>
        </p:txBody>
      </p:sp>
      <p:sp>
        <p:nvSpPr>
          <p:cNvPr id="8" name="Round Diagonal Corner Rectangle 7"/>
          <p:cNvSpPr/>
          <p:nvPr userDrawn="1"/>
        </p:nvSpPr>
        <p:spPr>
          <a:xfrm>
            <a:off x="152400" y="4419600"/>
            <a:ext cx="8839200" cy="2438400"/>
          </a:xfrm>
          <a:prstGeom prst="round2DiagRect">
            <a:avLst/>
          </a:prstGeom>
          <a:solidFill>
            <a:srgbClr val="62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20162766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09E6E5-84EC-4040-802D-1E82957488AD}" type="datetimeFigureOut">
              <a:rPr lang="en-US" smtClean="0"/>
              <a:t>3/1/2017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6B94F88-6857-40C3-AF5F-9FB56403F681}" type="slidenum">
              <a:rPr lang="en-US" smtClean="0"/>
              <a:t>‹#›</a:t>
            </a:fld>
            <a:endParaRPr lang="en-US"/>
          </a:p>
        </p:txBody>
      </p:sp>
    </p:spTree>
    <p:extLst>
      <p:ext uri="{BB962C8B-B14F-4D97-AF65-F5344CB8AC3E}">
        <p14:creationId xmlns:p14="http://schemas.microsoft.com/office/powerpoint/2010/main" val="16440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09E6E5-84EC-4040-802D-1E82957488AD}"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94F88-6857-40C3-AF5F-9FB56403F681}" type="slidenum">
              <a:rPr lang="en-US" smtClean="0"/>
              <a:t>‹#›</a:t>
            </a:fld>
            <a:endParaRPr lang="en-US"/>
          </a:p>
        </p:txBody>
      </p:sp>
    </p:spTree>
    <p:extLst>
      <p:ext uri="{BB962C8B-B14F-4D97-AF65-F5344CB8AC3E}">
        <p14:creationId xmlns:p14="http://schemas.microsoft.com/office/powerpoint/2010/main" val="33812379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9E6E5-84EC-4040-802D-1E82957488AD}"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94F88-6857-40C3-AF5F-9FB56403F681}" type="slidenum">
              <a:rPr lang="en-US" smtClean="0"/>
              <a:t>‹#›</a:t>
            </a:fld>
            <a:endParaRPr lang="en-US"/>
          </a:p>
        </p:txBody>
      </p:sp>
    </p:spTree>
    <p:extLst>
      <p:ext uri="{BB962C8B-B14F-4D97-AF65-F5344CB8AC3E}">
        <p14:creationId xmlns:p14="http://schemas.microsoft.com/office/powerpoint/2010/main" val="28132049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9E6E5-84EC-4040-802D-1E82957488AD}"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94F88-6857-40C3-AF5F-9FB56403F681}" type="slidenum">
              <a:rPr lang="en-US" smtClean="0"/>
              <a:t>‹#›</a:t>
            </a:fld>
            <a:endParaRPr lang="en-US"/>
          </a:p>
        </p:txBody>
      </p:sp>
    </p:spTree>
    <p:extLst>
      <p:ext uri="{BB962C8B-B14F-4D97-AF65-F5344CB8AC3E}">
        <p14:creationId xmlns:p14="http://schemas.microsoft.com/office/powerpoint/2010/main" val="728169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image" Target="../media/image8.jpeg"/><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614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4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4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2" name="Group 6"/>
            <p:cNvGrpSpPr>
              <a:grpSpLocks/>
            </p:cNvGrpSpPr>
            <p:nvPr/>
          </p:nvGrpSpPr>
          <p:grpSpPr bwMode="auto">
            <a:xfrm>
              <a:off x="288" y="0"/>
              <a:ext cx="5098" cy="4316"/>
              <a:chOff x="288" y="0"/>
              <a:chExt cx="5098" cy="4316"/>
            </a:xfrm>
          </p:grpSpPr>
          <p:sp>
            <p:nvSpPr>
              <p:cNvPr id="615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5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5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5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5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5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5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5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5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6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6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6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6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616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6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6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0" name="Freeform 23"/>
            <p:cNvSpPr>
              <a:spLocks/>
            </p:cNvSpPr>
            <p:nvPr/>
          </p:nvSpPr>
          <p:spPr bwMode="hidden">
            <a:xfrm>
              <a:off x="5041" y="0"/>
              <a:ext cx="719" cy="845"/>
            </a:xfrm>
            <a:custGeom>
              <a:avLst/>
              <a:gdLst>
                <a:gd name="T0" fmla="*/ 731 w 717"/>
                <a:gd name="T1" fmla="*/ 845 h 845"/>
                <a:gd name="T2" fmla="*/ 731 w 717"/>
                <a:gd name="T3" fmla="*/ 821 h 845"/>
                <a:gd name="T4" fmla="*/ 588 w 717"/>
                <a:gd name="T5" fmla="*/ 605 h 845"/>
                <a:gd name="T6" fmla="*/ 413 w 717"/>
                <a:gd name="T7" fmla="*/ 396 h 845"/>
                <a:gd name="T8" fmla="*/ 228 w 717"/>
                <a:gd name="T9" fmla="*/ 192 h 845"/>
                <a:gd name="T10" fmla="*/ 17 w 717"/>
                <a:gd name="T11" fmla="*/ 0 h 845"/>
                <a:gd name="T12" fmla="*/ 0 w 717"/>
                <a:gd name="T13" fmla="*/ 0 h 845"/>
                <a:gd name="T14" fmla="*/ 216 w 717"/>
                <a:gd name="T15" fmla="*/ 198 h 845"/>
                <a:gd name="T16" fmla="*/ 407 w 717"/>
                <a:gd name="T17" fmla="*/ 408 h 845"/>
                <a:gd name="T18" fmla="*/ 582 w 717"/>
                <a:gd name="T19" fmla="*/ 623 h 845"/>
                <a:gd name="T20" fmla="*/ 731 w 717"/>
                <a:gd name="T21" fmla="*/ 845 h 845"/>
                <a:gd name="T22" fmla="*/ 73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24"/>
            <p:cNvSpPr>
              <a:spLocks/>
            </p:cNvSpPr>
            <p:nvPr/>
          </p:nvSpPr>
          <p:spPr bwMode="hidden">
            <a:xfrm>
              <a:off x="5352" y="0"/>
              <a:ext cx="408" cy="414"/>
            </a:xfrm>
            <a:custGeom>
              <a:avLst/>
              <a:gdLst>
                <a:gd name="T0" fmla="*/ 414 w 407"/>
                <a:gd name="T1" fmla="*/ 414 h 414"/>
                <a:gd name="T2" fmla="*/ 414 w 407"/>
                <a:gd name="T3" fmla="*/ 396 h 414"/>
                <a:gd name="T4" fmla="*/ 229 w 407"/>
                <a:gd name="T5" fmla="*/ 192 h 414"/>
                <a:gd name="T6" fmla="*/ 12 w 407"/>
                <a:gd name="T7" fmla="*/ 0 h 414"/>
                <a:gd name="T8" fmla="*/ 0 w 407"/>
                <a:gd name="T9" fmla="*/ 0 h 414"/>
                <a:gd name="T10" fmla="*/ 108 w 407"/>
                <a:gd name="T11" fmla="*/ 102 h 414"/>
                <a:gd name="T12" fmla="*/ 223 w 407"/>
                <a:gd name="T13" fmla="*/ 204 h 414"/>
                <a:gd name="T14" fmla="*/ 414 w 407"/>
                <a:gd name="T15" fmla="*/ 414 h 414"/>
                <a:gd name="T16" fmla="*/ 41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3" name="Freeform 26"/>
            <p:cNvSpPr>
              <a:spLocks/>
            </p:cNvSpPr>
            <p:nvPr/>
          </p:nvSpPr>
          <p:spPr bwMode="hidden">
            <a:xfrm>
              <a:off x="6" y="0"/>
              <a:ext cx="588" cy="599"/>
            </a:xfrm>
            <a:custGeom>
              <a:avLst/>
              <a:gdLst>
                <a:gd name="T0" fmla="*/ 600 w 586"/>
                <a:gd name="T1" fmla="*/ 0 h 599"/>
                <a:gd name="T2" fmla="*/ 582 w 586"/>
                <a:gd name="T3" fmla="*/ 0 h 599"/>
                <a:gd name="T4" fmla="*/ 414 w 586"/>
                <a:gd name="T5" fmla="*/ 132 h 599"/>
                <a:gd name="T6" fmla="*/ 264 w 586"/>
                <a:gd name="T7" fmla="*/ 270 h 599"/>
                <a:gd name="T8" fmla="*/ 120 w 586"/>
                <a:gd name="T9" fmla="*/ 420 h 599"/>
                <a:gd name="T10" fmla="*/ 0 w 586"/>
                <a:gd name="T11" fmla="*/ 575 h 599"/>
                <a:gd name="T12" fmla="*/ 0 w 586"/>
                <a:gd name="T13" fmla="*/ 599 h 599"/>
                <a:gd name="T14" fmla="*/ 120 w 586"/>
                <a:gd name="T15" fmla="*/ 432 h 599"/>
                <a:gd name="T16" fmla="*/ 264 w 586"/>
                <a:gd name="T17" fmla="*/ 282 h 599"/>
                <a:gd name="T18" fmla="*/ 420 w 586"/>
                <a:gd name="T19" fmla="*/ 138 h 599"/>
                <a:gd name="T20" fmla="*/ 600 w 586"/>
                <a:gd name="T21" fmla="*/ 0 h 599"/>
                <a:gd name="T22" fmla="*/ 60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27"/>
            <p:cNvSpPr>
              <a:spLocks/>
            </p:cNvSpPr>
            <p:nvPr/>
          </p:nvSpPr>
          <p:spPr bwMode="hidden">
            <a:xfrm>
              <a:off x="6" y="0"/>
              <a:ext cx="270" cy="252"/>
            </a:xfrm>
            <a:custGeom>
              <a:avLst/>
              <a:gdLst>
                <a:gd name="T0" fmla="*/ 276 w 269"/>
                <a:gd name="T1" fmla="*/ 0 h 252"/>
                <a:gd name="T2" fmla="*/ 25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6 w 269"/>
                <a:gd name="T15" fmla="*/ 0 h 252"/>
                <a:gd name="T16" fmla="*/ 27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8" name="Group 31"/>
            <p:cNvGrpSpPr>
              <a:grpSpLocks/>
            </p:cNvGrpSpPr>
            <p:nvPr/>
          </p:nvGrpSpPr>
          <p:grpSpPr bwMode="auto">
            <a:xfrm>
              <a:off x="1" y="392"/>
              <a:ext cx="5758" cy="1571"/>
              <a:chOff x="1" y="392"/>
              <a:chExt cx="5758" cy="1571"/>
            </a:xfrm>
          </p:grpSpPr>
          <p:sp>
            <p:nvSpPr>
              <p:cNvPr id="1051"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9"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83"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84" name="Rectangle 40"/>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1029" name="Group 49"/>
          <p:cNvGrpSpPr>
            <a:grpSpLocks/>
          </p:cNvGrpSpPr>
          <p:nvPr/>
        </p:nvGrpSpPr>
        <p:grpSpPr bwMode="auto">
          <a:xfrm>
            <a:off x="9525" y="6165850"/>
            <a:ext cx="9147175" cy="692150"/>
            <a:chOff x="432" y="3888"/>
            <a:chExt cx="5328" cy="436"/>
          </a:xfrm>
        </p:grpSpPr>
        <p:pic>
          <p:nvPicPr>
            <p:cNvPr id="1031" name="Picture 51" descr="HRSlogoBlue"/>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428" y="3888"/>
              <a:ext cx="3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52"/>
            <p:cNvSpPr txBox="1">
              <a:spLocks noChangeArrowheads="1"/>
            </p:cNvSpPr>
            <p:nvPr userDrawn="1"/>
          </p:nvSpPr>
          <p:spPr bwMode="auto">
            <a:xfrm rot="10800000" flipV="1">
              <a:off x="432" y="3888"/>
              <a:ext cx="4992" cy="436"/>
            </a:xfrm>
            <a:prstGeom prst="rect">
              <a:avLst/>
            </a:prstGeom>
            <a:solidFill>
              <a:srgbClr val="EDB3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defRPr/>
              </a:pPr>
              <a:r>
                <a:rPr lang="en-US" sz="1600" b="1" dirty="0" smtClean="0">
                  <a:solidFill>
                    <a:schemeClr val="bg1"/>
                  </a:solidFill>
                  <a:latin typeface="Arial" charset="0"/>
                </a:rPr>
                <a:t>                13</a:t>
              </a:r>
              <a:r>
                <a:rPr lang="en-US" sz="1600" b="1" baseline="30000" dirty="0" smtClean="0">
                  <a:solidFill>
                    <a:schemeClr val="bg1"/>
                  </a:solidFill>
                  <a:latin typeface="Arial" charset="0"/>
                </a:rPr>
                <a:t>th</a:t>
              </a:r>
              <a:r>
                <a:rPr lang="en-US" sz="1600" b="1" dirty="0" smtClean="0">
                  <a:solidFill>
                    <a:schemeClr val="bg1"/>
                  </a:solidFill>
                  <a:latin typeface="Arial" charset="0"/>
                </a:rPr>
                <a:t> Annual Labor and Employment Law Advanced Practices Symposium</a:t>
              </a:r>
            </a:p>
          </p:txBody>
        </p:sp>
      </p:grpSp>
      <p:pic>
        <p:nvPicPr>
          <p:cNvPr id="45" name="Picture 44"/>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588" y="6165850"/>
            <a:ext cx="685800" cy="692150"/>
          </a:xfrm>
          <a:prstGeom prst="rect">
            <a:avLst/>
          </a:prstGeom>
          <a:noFill/>
          <a:ln>
            <a:noFill/>
          </a:ln>
        </p:spPr>
      </p:pic>
    </p:spTree>
  </p:cSld>
  <p:clrMap bg1="dk2" tx1="lt1" bg2="dk1" tx2="lt2" accent1="accent1" accent2="accent2" accent3="accent3" accent4="accent4" accent5="accent5" accent6="accent6" hlink="hlink" folHlink="folHlink"/>
  <p:sldLayoutIdLst>
    <p:sldLayoutId id="2147483723" r:id="rId1"/>
    <p:sldLayoutId id="2147483719" r:id="rId2"/>
    <p:sldLayoutId id="2147483720" r:id="rId3"/>
    <p:sldLayoutId id="2147483721" r:id="rId4"/>
    <p:sldLayoutId id="2147483725" r:id="rId5"/>
    <p:sldLayoutId id="2147483774" r:id="rId6"/>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9E6E5-84EC-4040-802D-1E82957488AD}" type="datetimeFigureOut">
              <a:rPr lang="en-US" smtClean="0"/>
              <a:t>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94F88-6857-40C3-AF5F-9FB56403F681}" type="slidenum">
              <a:rPr lang="en-US" smtClean="0"/>
              <a:t>‹#›</a:t>
            </a:fld>
            <a:endParaRPr lang="en-US"/>
          </a:p>
        </p:txBody>
      </p:sp>
    </p:spTree>
    <p:extLst>
      <p:ext uri="{BB962C8B-B14F-4D97-AF65-F5344CB8AC3E}">
        <p14:creationId xmlns:p14="http://schemas.microsoft.com/office/powerpoint/2010/main" val="174284810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152400"/>
            <a:ext cx="8595360" cy="13472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4320" y="1676400"/>
            <a:ext cx="859536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768276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Lst>
  <p:timing>
    <p:tnLst>
      <p:par>
        <p:cTn id="1" dur="indefinite" restart="never" nodeType="tmRoot"/>
      </p:par>
    </p:tnLst>
  </p:timing>
  <p:hf sldNum="0" hdr="0" ftr="0" dt="0"/>
  <p:txStyles>
    <p:titleStyle>
      <a:lvl1pPr marL="0" algn="l" defTabSz="914400" rtl="0" eaLnBrk="1" latinLnBrk="0" hangingPunct="1">
        <a:spcBef>
          <a:spcPct val="0"/>
        </a:spcBef>
        <a:buNone/>
        <a:defRPr lang="en-US" sz="4400" kern="1200" dirty="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2400" kern="1200" dirty="0" smtClean="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2400" kern="1200" dirty="0" smtClean="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2400" kern="1200" dirty="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supremecourt.gov/Search.aspx?FileName=/docketfiles/16-285.htm" TargetMode="External"/><Relationship Id="rId3" Type="http://schemas.openxmlformats.org/officeDocument/2006/relationships/hyperlink" Target="http://www.scotusblog.com/case-files/cases/mclane-co-v-eeoc/" TargetMode="External"/><Relationship Id="rId7" Type="http://schemas.openxmlformats.org/officeDocument/2006/relationships/hyperlink" Target="http://www.scotusblog.com/case-files/cases/epic-systems-corp-v-lewi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upremecourt.gov/Search.aspx?FileName=/docketfiles/16-273.htm" TargetMode="External"/><Relationship Id="rId5" Type="http://schemas.openxmlformats.org/officeDocument/2006/relationships/hyperlink" Target="http://www.scotusblog.com/case-files/cases/gloucester-county-school-board-v-g-g/" TargetMode="External"/><Relationship Id="rId4" Type="http://schemas.openxmlformats.org/officeDocument/2006/relationships/hyperlink" Target="http://www.supremecourt.gov/Search.aspx?FileName=/docketfiles/15-1248.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2095500" y="457200"/>
            <a:ext cx="6477000" cy="2514600"/>
          </a:xfrm>
        </p:spPr>
        <p:txBody>
          <a:bodyPr/>
          <a:lstStyle/>
          <a:p>
            <a:r>
              <a:rPr lang="en-US" dirty="0" smtClean="0"/>
              <a:t>NEW PRESIDENT + NEW </a:t>
            </a:r>
            <a:r>
              <a:rPr lang="en-US" dirty="0" smtClean="0"/>
              <a:t>CONGRESS:</a:t>
            </a:r>
            <a:r>
              <a:rPr lang="en-US" dirty="0" smtClean="0"/>
              <a:t/>
            </a:r>
            <a:br>
              <a:rPr lang="en-US" dirty="0" smtClean="0"/>
            </a:br>
            <a:r>
              <a:rPr lang="en-US" sz="3600" dirty="0" smtClean="0"/>
              <a:t>THE NEXT FOUR YEARS</a:t>
            </a:r>
          </a:p>
        </p:txBody>
      </p:sp>
      <p:sp>
        <p:nvSpPr>
          <p:cNvPr id="2" name="Rectangle 1"/>
          <p:cNvSpPr/>
          <p:nvPr/>
        </p:nvSpPr>
        <p:spPr>
          <a:xfrm>
            <a:off x="2362200" y="4191000"/>
            <a:ext cx="6172200" cy="1292662"/>
          </a:xfrm>
          <a:prstGeom prst="rect">
            <a:avLst/>
          </a:prstGeom>
        </p:spPr>
        <p:txBody>
          <a:bodyPr wrap="square">
            <a:spAutoFit/>
          </a:bodyPr>
          <a:lstStyle/>
          <a:p>
            <a:r>
              <a:rPr lang="en-US" sz="2000" b="1" dirty="0" smtClean="0">
                <a:solidFill>
                  <a:schemeClr val="tx2"/>
                </a:solidFill>
              </a:rPr>
              <a:t>PAUL </a:t>
            </a:r>
            <a:r>
              <a:rPr lang="en-US" sz="2000" b="1" dirty="0" smtClean="0">
                <a:solidFill>
                  <a:schemeClr val="tx2"/>
                </a:solidFill>
              </a:rPr>
              <a:t>PRATHER, </a:t>
            </a:r>
            <a:r>
              <a:rPr lang="en-US" sz="2000" i="1" dirty="0" smtClean="0">
                <a:solidFill>
                  <a:schemeClr val="tx2"/>
                </a:solidFill>
              </a:rPr>
              <a:t>LITTLER, </a:t>
            </a:r>
            <a:r>
              <a:rPr lang="en-US" sz="2000" dirty="0" smtClean="0">
                <a:solidFill>
                  <a:schemeClr val="tx2"/>
                </a:solidFill>
              </a:rPr>
              <a:t>MEMPHIS</a:t>
            </a:r>
            <a:endParaRPr lang="en-US" sz="2000" dirty="0" smtClean="0">
              <a:solidFill>
                <a:schemeClr val="tx2"/>
              </a:solidFill>
            </a:endParaRPr>
          </a:p>
          <a:p>
            <a:endParaRPr lang="en-US" sz="2000" dirty="0">
              <a:solidFill>
                <a:schemeClr val="tx2"/>
              </a:solidFill>
            </a:endParaRPr>
          </a:p>
          <a:p>
            <a:r>
              <a:rPr lang="en-US" sz="2000" b="1" dirty="0" smtClean="0">
                <a:solidFill>
                  <a:schemeClr val="tx2"/>
                </a:solidFill>
              </a:rPr>
              <a:t>STEVEN </a:t>
            </a:r>
            <a:r>
              <a:rPr lang="en-US" sz="2000" b="1" dirty="0" smtClean="0">
                <a:solidFill>
                  <a:schemeClr val="tx2"/>
                </a:solidFill>
              </a:rPr>
              <a:t>SUFLAS, </a:t>
            </a:r>
            <a:r>
              <a:rPr lang="en-US" sz="2000" i="1" dirty="0" smtClean="0">
                <a:solidFill>
                  <a:schemeClr val="tx2"/>
                </a:solidFill>
              </a:rPr>
              <a:t>BALLARD SPAHR</a:t>
            </a:r>
            <a:r>
              <a:rPr lang="en-US" sz="2000" dirty="0" smtClean="0">
                <a:solidFill>
                  <a:schemeClr val="tx2"/>
                </a:solidFill>
              </a:rPr>
              <a:t>, DENVER</a:t>
            </a:r>
            <a:endParaRPr lang="en-US" sz="2000" dirty="0" smtClean="0">
              <a:solidFill>
                <a:schemeClr val="tx2"/>
              </a:solidFill>
            </a:endParaRPr>
          </a:p>
          <a:p>
            <a:endParaRPr lang="en-US" dirty="0"/>
          </a:p>
        </p:txBody>
      </p:sp>
    </p:spTree>
    <p:extLst>
      <p:ext uri="{BB962C8B-B14F-4D97-AF65-F5344CB8AC3E}">
        <p14:creationId xmlns:p14="http://schemas.microsoft.com/office/powerpoint/2010/main" val="1775701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SCOTUS Decisions in Peril?</a:t>
            </a:r>
            <a:endParaRPr lang="en-US" sz="3600" b="1" dirty="0"/>
          </a:p>
        </p:txBody>
      </p:sp>
      <p:sp>
        <p:nvSpPr>
          <p:cNvPr id="3" name="Content Placeholder 2"/>
          <p:cNvSpPr>
            <a:spLocks noGrp="1"/>
          </p:cNvSpPr>
          <p:nvPr>
            <p:ph idx="1"/>
          </p:nvPr>
        </p:nvSpPr>
        <p:spPr>
          <a:xfrm>
            <a:off x="304800" y="1143000"/>
            <a:ext cx="8610600" cy="5105400"/>
          </a:xfrm>
        </p:spPr>
        <p:txBody>
          <a:bodyPr>
            <a:normAutofit fontScale="92500" lnSpcReduction="20000"/>
          </a:bodyPr>
          <a:lstStyle/>
          <a:p>
            <a:r>
              <a:rPr lang="en-US" i="1" dirty="0">
                <a:solidFill>
                  <a:srgbClr val="FFFF00"/>
                </a:solidFill>
              </a:rPr>
              <a:t>Price Waterhouse v. Hopkins; </a:t>
            </a:r>
            <a:r>
              <a:rPr lang="en-US" i="1" dirty="0" err="1">
                <a:solidFill>
                  <a:srgbClr val="FFFF00"/>
                </a:solidFill>
              </a:rPr>
              <a:t>Oncale</a:t>
            </a:r>
            <a:r>
              <a:rPr lang="en-US" i="1" dirty="0">
                <a:solidFill>
                  <a:srgbClr val="FFFF00"/>
                </a:solidFill>
              </a:rPr>
              <a:t> v. Sundowner </a:t>
            </a:r>
            <a:r>
              <a:rPr lang="en-US" dirty="0" smtClean="0"/>
              <a:t>–Cases where </a:t>
            </a:r>
            <a:r>
              <a:rPr lang="en-US" dirty="0"/>
              <a:t>the Supreme Court </a:t>
            </a:r>
            <a:r>
              <a:rPr lang="en-US" dirty="0" smtClean="0"/>
              <a:t>recognized </a:t>
            </a:r>
            <a:r>
              <a:rPr lang="en-US" dirty="0"/>
              <a:t>Title VII protections against discrimination based on gender norms, which lower courts have used to award verdicts in sexual orientation discrimination cases </a:t>
            </a:r>
          </a:p>
          <a:p>
            <a:pPr lvl="1"/>
            <a:r>
              <a:rPr lang="en-US" dirty="0" smtClean="0"/>
              <a:t>Legislation: </a:t>
            </a:r>
            <a:r>
              <a:rPr lang="en-US" dirty="0"/>
              <a:t>The federal religious freedom laws </a:t>
            </a:r>
            <a:r>
              <a:rPr lang="en-US" dirty="0" smtClean="0"/>
              <a:t>could </a:t>
            </a:r>
            <a:r>
              <a:rPr lang="en-US" dirty="0"/>
              <a:t>be amended to match Vice President Mike Pence’s controversial </a:t>
            </a:r>
            <a:r>
              <a:rPr lang="en-US" dirty="0" smtClean="0"/>
              <a:t>Indiana bill </a:t>
            </a:r>
          </a:p>
          <a:p>
            <a:pPr lvl="1"/>
            <a:r>
              <a:rPr lang="en-US" dirty="0" smtClean="0"/>
              <a:t>A more conservative court would be less likely to read Title VII so expansively</a:t>
            </a:r>
          </a:p>
        </p:txBody>
      </p:sp>
    </p:spTree>
    <p:extLst>
      <p:ext uri="{BB962C8B-B14F-4D97-AF65-F5344CB8AC3E}">
        <p14:creationId xmlns:p14="http://schemas.microsoft.com/office/powerpoint/2010/main" val="899987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SCOTUS Decisions in Peril?</a:t>
            </a:r>
            <a:endParaRPr lang="en-US" dirty="0"/>
          </a:p>
        </p:txBody>
      </p:sp>
      <p:sp>
        <p:nvSpPr>
          <p:cNvPr id="3" name="Content Placeholder 2"/>
          <p:cNvSpPr>
            <a:spLocks noGrp="1"/>
          </p:cNvSpPr>
          <p:nvPr>
            <p:ph idx="1"/>
          </p:nvPr>
        </p:nvSpPr>
        <p:spPr/>
        <p:txBody>
          <a:bodyPr/>
          <a:lstStyle/>
          <a:p>
            <a:r>
              <a:rPr lang="en-US" sz="2000" i="1" dirty="0">
                <a:solidFill>
                  <a:srgbClr val="FFFF00"/>
                </a:solidFill>
              </a:rPr>
              <a:t>Griggs v. Duke Power </a:t>
            </a:r>
            <a:r>
              <a:rPr lang="en-US" sz="2000" dirty="0"/>
              <a:t>– A decision finding that employment practices which are neutral on their face but have a differential impact on race are discriminatory unless the Employer provides a substantial business justification</a:t>
            </a:r>
          </a:p>
          <a:p>
            <a:pPr lvl="1"/>
            <a:r>
              <a:rPr lang="en-US" sz="2000" dirty="0"/>
              <a:t>Future: Potential downfall of disparate impact </a:t>
            </a:r>
            <a:r>
              <a:rPr lang="en-US" sz="2000" dirty="0" smtClean="0"/>
              <a:t>discrimination</a:t>
            </a:r>
          </a:p>
          <a:p>
            <a:pPr marL="457200" lvl="1" indent="0">
              <a:buNone/>
            </a:pPr>
            <a:endParaRPr lang="en-US" sz="2000" dirty="0"/>
          </a:p>
          <a:p>
            <a:r>
              <a:rPr lang="en-US" sz="2000" i="1" dirty="0" smtClean="0">
                <a:solidFill>
                  <a:srgbClr val="FFFF00"/>
                </a:solidFill>
              </a:rPr>
              <a:t>U.S</a:t>
            </a:r>
            <a:r>
              <a:rPr lang="en-US" sz="2000" i="1" dirty="0">
                <a:solidFill>
                  <a:srgbClr val="FFFF00"/>
                </a:solidFill>
              </a:rPr>
              <a:t>. v. Arizona </a:t>
            </a:r>
            <a:r>
              <a:rPr lang="en-US" sz="2000" dirty="0"/>
              <a:t>– Where the Court ruled that Arizona’s criminalizing the willful employment of illegal immigrants was preempted by Federal legislation</a:t>
            </a:r>
          </a:p>
          <a:p>
            <a:pPr lvl="1"/>
            <a:r>
              <a:rPr lang="en-US" sz="2000" dirty="0"/>
              <a:t>Future: Change to Federal law could eliminate the Court’s grounds for striking down the state statute</a:t>
            </a:r>
          </a:p>
          <a:p>
            <a:endParaRPr lang="en-US" dirty="0"/>
          </a:p>
        </p:txBody>
      </p:sp>
    </p:spTree>
    <p:extLst>
      <p:ext uri="{BB962C8B-B14F-4D97-AF65-F5344CB8AC3E}">
        <p14:creationId xmlns:p14="http://schemas.microsoft.com/office/powerpoint/2010/main" val="1681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800600"/>
            <a:ext cx="3313112" cy="304800"/>
          </a:xfrm>
        </p:spPr>
        <p:txBody>
          <a:bodyPr/>
          <a:lstStyle/>
          <a:p>
            <a:endParaRPr lang="en-US" dirty="0"/>
          </a:p>
        </p:txBody>
      </p:sp>
      <p:sp>
        <p:nvSpPr>
          <p:cNvPr id="5" name="Picture Placeholder 4"/>
          <p:cNvSpPr>
            <a:spLocks noGrp="1"/>
          </p:cNvSpPr>
          <p:nvPr>
            <p:ph type="pic" idx="1"/>
          </p:nvPr>
        </p:nvSpPr>
        <p:spPr>
          <a:xfrm>
            <a:off x="1600200" y="612774"/>
            <a:ext cx="6019800" cy="4340225"/>
          </a:xfrm>
        </p:spPr>
      </p:sp>
      <p:sp>
        <p:nvSpPr>
          <p:cNvPr id="6" name="Text Placeholder 5"/>
          <p:cNvSpPr>
            <a:spLocks noGrp="1"/>
          </p:cNvSpPr>
          <p:nvPr>
            <p:ph type="body" sz="half" idx="2"/>
          </p:nvPr>
        </p:nvSpPr>
        <p:spPr>
          <a:xfrm flipV="1">
            <a:off x="1676400" y="5410200"/>
            <a:ext cx="2551112" cy="152400"/>
          </a:xfrm>
        </p:spPr>
        <p:txBody>
          <a:bodyPr/>
          <a:lstStyle/>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914400"/>
            <a:ext cx="3505200" cy="3733800"/>
          </a:xfrm>
          <a:prstGeom prst="rect">
            <a:avLst/>
          </a:prstGeom>
        </p:spPr>
      </p:pic>
    </p:spTree>
    <p:extLst>
      <p:ext uri="{BB962C8B-B14F-4D97-AF65-F5344CB8AC3E}">
        <p14:creationId xmlns:p14="http://schemas.microsoft.com/office/powerpoint/2010/main" val="1616633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 Department of Labor</a:t>
            </a:r>
            <a:endParaRPr lang="en-US" sz="3600" b="1" dirty="0"/>
          </a:p>
        </p:txBody>
      </p:sp>
      <p:sp>
        <p:nvSpPr>
          <p:cNvPr id="3" name="Content Placeholder 2"/>
          <p:cNvSpPr>
            <a:spLocks noGrp="1"/>
          </p:cNvSpPr>
          <p:nvPr>
            <p:ph idx="1"/>
          </p:nvPr>
        </p:nvSpPr>
        <p:spPr/>
        <p:txBody>
          <a:bodyPr>
            <a:normAutofit lnSpcReduction="10000"/>
          </a:bodyPr>
          <a:lstStyle/>
          <a:p>
            <a:r>
              <a:rPr lang="en-US" sz="2800" dirty="0" smtClean="0"/>
              <a:t>President Trump’s initial appointee was </a:t>
            </a:r>
            <a:r>
              <a:rPr lang="en-US" sz="2800" b="1" dirty="0" smtClean="0"/>
              <a:t>Andrew Puzder</a:t>
            </a:r>
            <a:r>
              <a:rPr lang="en-US" sz="2800" dirty="0" smtClean="0"/>
              <a:t>, CEO of CKE Restaurants, the parent company of Hardees and Carl’s Jr. –now withdrawn</a:t>
            </a:r>
          </a:p>
          <a:p>
            <a:r>
              <a:rPr lang="en-US" sz="2800" dirty="0" smtClean="0"/>
              <a:t>New appointee is </a:t>
            </a:r>
            <a:r>
              <a:rPr lang="en-US" sz="2800" b="1" dirty="0" smtClean="0"/>
              <a:t>Alexander Acosta</a:t>
            </a:r>
            <a:r>
              <a:rPr lang="en-US" b="1" dirty="0" smtClean="0"/>
              <a:t> </a:t>
            </a:r>
          </a:p>
          <a:p>
            <a:pPr lvl="1"/>
            <a:r>
              <a:rPr lang="en-US" dirty="0" smtClean="0"/>
              <a:t>Former law clerk for Justice Alito</a:t>
            </a:r>
          </a:p>
          <a:p>
            <a:pPr lvl="1"/>
            <a:r>
              <a:rPr lang="en-US" dirty="0" smtClean="0"/>
              <a:t>NLRB Board Member – 2003</a:t>
            </a:r>
          </a:p>
          <a:p>
            <a:pPr lvl="1"/>
            <a:r>
              <a:rPr lang="en-US" dirty="0" smtClean="0"/>
              <a:t>DOJ – Civil Rights Division</a:t>
            </a:r>
          </a:p>
          <a:p>
            <a:pPr lvl="1"/>
            <a:r>
              <a:rPr lang="en-US" dirty="0" smtClean="0"/>
              <a:t>Former U.S. Attorney (S.D. Fla.)</a:t>
            </a:r>
          </a:p>
          <a:p>
            <a:pPr lvl="1"/>
            <a:r>
              <a:rPr lang="en-US" dirty="0" smtClean="0"/>
              <a:t>Dean – FIU Law School </a:t>
            </a:r>
          </a:p>
          <a:p>
            <a:endParaRPr lang="en-US" dirty="0" smtClean="0"/>
          </a:p>
        </p:txBody>
      </p:sp>
    </p:spTree>
    <p:extLst>
      <p:ext uri="{BB962C8B-B14F-4D97-AF65-F5344CB8AC3E}">
        <p14:creationId xmlns:p14="http://schemas.microsoft.com/office/powerpoint/2010/main" val="1447894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Directions for Department </a:t>
            </a:r>
            <a:r>
              <a:rPr lang="en-US" b="1" dirty="0"/>
              <a:t>of Labor</a:t>
            </a:r>
            <a:endParaRPr lang="en-US" b="1"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Likely less litigation </a:t>
            </a:r>
          </a:p>
          <a:p>
            <a:r>
              <a:rPr lang="en-US" sz="2800" dirty="0" smtClean="0"/>
              <a:t>Abolish persuader rule</a:t>
            </a:r>
          </a:p>
          <a:p>
            <a:r>
              <a:rPr lang="en-US" sz="2800" dirty="0" smtClean="0"/>
              <a:t>Resource shift to compliance assistance</a:t>
            </a:r>
          </a:p>
          <a:p>
            <a:r>
              <a:rPr lang="en-US" sz="2800" dirty="0" smtClean="0"/>
              <a:t>Support state right-to-work laws</a:t>
            </a:r>
            <a:endParaRPr lang="en-US" sz="2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733800"/>
            <a:ext cx="4718958" cy="2128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02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Revisiting the New DOL OT Rule</a:t>
            </a:r>
            <a:endParaRPr lang="en-US" sz="3600" b="1" dirty="0"/>
          </a:p>
        </p:txBody>
      </p:sp>
      <p:sp>
        <p:nvSpPr>
          <p:cNvPr id="2" name="Content Placeholder 1"/>
          <p:cNvSpPr>
            <a:spLocks noGrp="1"/>
          </p:cNvSpPr>
          <p:nvPr>
            <p:ph idx="1"/>
          </p:nvPr>
        </p:nvSpPr>
        <p:spPr>
          <a:xfrm>
            <a:off x="457200" y="1143000"/>
            <a:ext cx="8229600" cy="5029201"/>
          </a:xfrm>
        </p:spPr>
        <p:txBody>
          <a:bodyPr>
            <a:normAutofit fontScale="77500" lnSpcReduction="20000"/>
          </a:bodyPr>
          <a:lstStyle/>
          <a:p>
            <a:r>
              <a:rPr lang="en-US" sz="2900" dirty="0" smtClean="0"/>
              <a:t>Currently enjoined, that temporary injunction is on appeal</a:t>
            </a:r>
          </a:p>
          <a:p>
            <a:pPr lvl="1"/>
            <a:r>
              <a:rPr lang="en-US" sz="2900" dirty="0" smtClean="0"/>
              <a:t>The </a:t>
            </a:r>
            <a:r>
              <a:rPr lang="en-US" sz="2900" dirty="0"/>
              <a:t>Trump Administration, through the U.S. Department of Justice, </a:t>
            </a:r>
            <a:r>
              <a:rPr lang="en-US" sz="2900" dirty="0" smtClean="0"/>
              <a:t>can end </a:t>
            </a:r>
            <a:r>
              <a:rPr lang="en-US" sz="2900" dirty="0"/>
              <a:t>the </a:t>
            </a:r>
            <a:r>
              <a:rPr lang="en-US" sz="2900" dirty="0" smtClean="0"/>
              <a:t>litigation, leaving the underlying ruling intact</a:t>
            </a:r>
          </a:p>
          <a:p>
            <a:pPr lvl="1"/>
            <a:r>
              <a:rPr lang="en-US" sz="2900" dirty="0" smtClean="0"/>
              <a:t>Trump administration moved for a 30-day extension </a:t>
            </a:r>
            <a:r>
              <a:rPr lang="en-US" sz="2900" dirty="0"/>
              <a:t>of its deadline to file its reply brief on appeal, “to allow incoming leadership personnel adequate time to consider the </a:t>
            </a:r>
            <a:r>
              <a:rPr lang="en-US" sz="2900" dirty="0" smtClean="0"/>
              <a:t>issues”</a:t>
            </a:r>
          </a:p>
          <a:p>
            <a:r>
              <a:rPr lang="en-US" sz="2900" dirty="0" smtClean="0"/>
              <a:t>In </a:t>
            </a:r>
            <a:r>
              <a:rPr lang="en-US" sz="2900" dirty="0"/>
              <a:t>addition, </a:t>
            </a:r>
            <a:r>
              <a:rPr lang="en-US" sz="2900" dirty="0" smtClean="0"/>
              <a:t>President Trump </a:t>
            </a:r>
            <a:r>
              <a:rPr lang="en-US" sz="2900" dirty="0"/>
              <a:t>could work with Congress to pass a resolution under the Congressional Review Act (CRA) to repeal this </a:t>
            </a:r>
            <a:r>
              <a:rPr lang="en-US" sz="2900" dirty="0" smtClean="0"/>
              <a:t>rule </a:t>
            </a:r>
          </a:p>
          <a:p>
            <a:r>
              <a:rPr lang="en-US" sz="2900" dirty="0" smtClean="0"/>
              <a:t>Alternatively</a:t>
            </a:r>
            <a:r>
              <a:rPr lang="en-US" sz="2900" dirty="0"/>
              <a:t>, </a:t>
            </a:r>
            <a:r>
              <a:rPr lang="en-US" sz="2900" dirty="0" smtClean="0"/>
              <a:t>President Trump </a:t>
            </a:r>
            <a:r>
              <a:rPr lang="en-US" sz="2900" dirty="0"/>
              <a:t>could direct the new Department of Labor to promulgate a new rule repealing Obama’s overtime </a:t>
            </a:r>
            <a:r>
              <a:rPr lang="en-US" sz="2900" dirty="0" smtClean="0"/>
              <a:t>regulation</a:t>
            </a:r>
            <a:endParaRPr lang="en-US" sz="2900" dirty="0"/>
          </a:p>
          <a:p>
            <a:pPr marL="0" indent="0">
              <a:buNone/>
            </a:pPr>
            <a:endParaRPr lang="en-US" dirty="0"/>
          </a:p>
        </p:txBody>
      </p:sp>
    </p:spTree>
    <p:extLst>
      <p:ext uri="{BB962C8B-B14F-4D97-AF65-F5344CB8AC3E}">
        <p14:creationId xmlns:p14="http://schemas.microsoft.com/office/powerpoint/2010/main" val="3712811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Government Contractors </a:t>
            </a:r>
            <a:endParaRPr lang="en-US" sz="3600" b="1" dirty="0">
              <a:solidFill>
                <a:schemeClr val="bg1"/>
              </a:solidFill>
            </a:endParaRPr>
          </a:p>
        </p:txBody>
      </p:sp>
      <p:sp>
        <p:nvSpPr>
          <p:cNvPr id="3" name="Content Placeholder 2"/>
          <p:cNvSpPr>
            <a:spLocks noGrp="1"/>
          </p:cNvSpPr>
          <p:nvPr>
            <p:ph idx="1"/>
          </p:nvPr>
        </p:nvSpPr>
        <p:spPr>
          <a:xfrm>
            <a:off x="457200" y="990600"/>
            <a:ext cx="8229600" cy="4876800"/>
          </a:xfrm>
        </p:spPr>
        <p:txBody>
          <a:bodyPr/>
          <a:lstStyle/>
          <a:p>
            <a:pPr marL="0" indent="0">
              <a:buNone/>
            </a:pPr>
            <a:endParaRPr lang="en-US" sz="2400" dirty="0" smtClean="0"/>
          </a:p>
          <a:p>
            <a:r>
              <a:rPr lang="en-US" sz="2400" dirty="0" smtClean="0"/>
              <a:t>Reverse </a:t>
            </a:r>
            <a:r>
              <a:rPr lang="en-US" sz="2400" dirty="0" smtClean="0"/>
              <a:t>Executive Orders</a:t>
            </a:r>
          </a:p>
          <a:p>
            <a:pPr lvl="1"/>
            <a:r>
              <a:rPr lang="en-US" sz="2400" dirty="0" smtClean="0"/>
              <a:t>EO 13706: paid sick leave</a:t>
            </a:r>
          </a:p>
          <a:p>
            <a:pPr lvl="1"/>
            <a:r>
              <a:rPr lang="en-US" sz="2400" dirty="0" smtClean="0"/>
              <a:t>EO 13763: “Fair Pay and Safe Workplaces” requires employers to inform employees of exempt/ independent contractor status and hours/pay data</a:t>
            </a:r>
          </a:p>
          <a:p>
            <a:pPr lvl="1"/>
            <a:r>
              <a:rPr lang="en-US" sz="2400" dirty="0" smtClean="0"/>
              <a:t>EO 13673: Blacklisting for labor law violations</a:t>
            </a:r>
          </a:p>
          <a:p>
            <a:pPr marL="457200" lvl="1" indent="0">
              <a:buNone/>
            </a:pPr>
            <a:endParaRPr lang="en-US" sz="2400" dirty="0" smtClean="0"/>
          </a:p>
          <a:p>
            <a:r>
              <a:rPr lang="en-US" sz="2400" dirty="0" smtClean="0"/>
              <a:t>Revisions to Obama Administration’s OFCCP regulations</a:t>
            </a:r>
            <a:endParaRPr lang="en-US" sz="2400" dirty="0"/>
          </a:p>
        </p:txBody>
      </p:sp>
    </p:spTree>
    <p:extLst>
      <p:ext uri="{BB962C8B-B14F-4D97-AF65-F5344CB8AC3E}">
        <p14:creationId xmlns:p14="http://schemas.microsoft.com/office/powerpoint/2010/main" val="3630458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swatt\AppData\Local\Microsoft\Windows\Temporary Internet Files\Content.IE5\Y6E7482P\hard-ha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114800"/>
            <a:ext cx="2438400" cy="1894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b="1" dirty="0" smtClean="0"/>
              <a:t>OSHA </a:t>
            </a:r>
            <a:endParaRPr lang="en-US" sz="3600" b="1" dirty="0">
              <a:solidFill>
                <a:schemeClr val="bg1"/>
              </a:solidFill>
            </a:endParaRPr>
          </a:p>
        </p:txBody>
      </p:sp>
      <p:sp>
        <p:nvSpPr>
          <p:cNvPr id="3" name="Content Placeholder 2"/>
          <p:cNvSpPr>
            <a:spLocks noGrp="1"/>
          </p:cNvSpPr>
          <p:nvPr>
            <p:ph idx="1"/>
          </p:nvPr>
        </p:nvSpPr>
        <p:spPr>
          <a:xfrm>
            <a:off x="304800" y="1143001"/>
            <a:ext cx="8382000" cy="4876800"/>
          </a:xfrm>
        </p:spPr>
        <p:txBody>
          <a:bodyPr/>
          <a:lstStyle/>
          <a:p>
            <a:r>
              <a:rPr lang="en-US" sz="2400" dirty="0" smtClean="0"/>
              <a:t>In Trump’s crosshairs:</a:t>
            </a:r>
          </a:p>
          <a:p>
            <a:pPr lvl="1"/>
            <a:r>
              <a:rPr lang="en-US" sz="2400" dirty="0" smtClean="0"/>
              <a:t>Penalty increases (close to 80%)</a:t>
            </a:r>
          </a:p>
          <a:p>
            <a:pPr lvl="1"/>
            <a:r>
              <a:rPr lang="en-US" sz="2400" dirty="0" smtClean="0"/>
              <a:t>Injury and illness reporting requirements</a:t>
            </a:r>
          </a:p>
          <a:p>
            <a:pPr lvl="1"/>
            <a:r>
              <a:rPr lang="en-US" sz="2400" dirty="0" smtClean="0"/>
              <a:t>Raise complainants’ prima facie burden</a:t>
            </a:r>
          </a:p>
          <a:p>
            <a:pPr lvl="1"/>
            <a:r>
              <a:rPr lang="en-US" sz="2400" dirty="0" smtClean="0"/>
              <a:t>Union officials allowed on non-union worksites</a:t>
            </a:r>
          </a:p>
          <a:p>
            <a:r>
              <a:rPr lang="en-US" sz="2400" dirty="0" smtClean="0"/>
              <a:t>Increase state plans’ jurisdiction</a:t>
            </a:r>
          </a:p>
          <a:p>
            <a:r>
              <a:rPr lang="en-US" sz="2400" dirty="0" smtClean="0"/>
              <a:t>Shift towards compliance assistance</a:t>
            </a:r>
          </a:p>
          <a:p>
            <a:endParaRPr lang="en-US" dirty="0"/>
          </a:p>
          <a:p>
            <a:endParaRPr lang="en-US" dirty="0"/>
          </a:p>
        </p:txBody>
      </p:sp>
    </p:spTree>
    <p:extLst>
      <p:ext uri="{BB962C8B-B14F-4D97-AF65-F5344CB8AC3E}">
        <p14:creationId xmlns:p14="http://schemas.microsoft.com/office/powerpoint/2010/main" val="3090758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sz="2800" dirty="0"/>
          </a:p>
        </p:txBody>
      </p:sp>
      <p:pic>
        <p:nvPicPr>
          <p:cNvPr id="12" name="Picture Placeholder 1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5143" r="15143"/>
          <a:stretch>
            <a:fillRect/>
          </a:stretch>
        </p:blipFill>
        <p:spPr>
          <a:xfrm>
            <a:off x="1676400" y="685800"/>
            <a:ext cx="5486400" cy="4114800"/>
          </a:xfrm>
          <a:prstGeom prst="rect">
            <a:avLst/>
          </a:prstGeom>
        </p:spPr>
      </p:pic>
      <p:sp>
        <p:nvSpPr>
          <p:cNvPr id="7" name="Text Placeholder 6"/>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The Composition of the NLRB </a:t>
            </a:r>
            <a:endParaRPr lang="en-US" sz="3600" b="1" dirty="0"/>
          </a:p>
        </p:txBody>
      </p:sp>
      <p:sp>
        <p:nvSpPr>
          <p:cNvPr id="3" name="Content Placeholder 2"/>
          <p:cNvSpPr>
            <a:spLocks noGrp="1"/>
          </p:cNvSpPr>
          <p:nvPr>
            <p:ph idx="1"/>
          </p:nvPr>
        </p:nvSpPr>
        <p:spPr/>
        <p:txBody>
          <a:bodyPr>
            <a:normAutofit fontScale="70000" lnSpcReduction="20000"/>
          </a:bodyPr>
          <a:lstStyle/>
          <a:p>
            <a:r>
              <a:rPr lang="en-US" sz="3400" dirty="0" smtClean="0"/>
              <a:t>Board has five members – two current vacancies</a:t>
            </a:r>
          </a:p>
          <a:p>
            <a:r>
              <a:rPr lang="en-US" sz="3400" dirty="0" smtClean="0"/>
              <a:t>Board Members are appointed by the President to 5-year terms, with Senate consent, the term of one Member expiring each year</a:t>
            </a:r>
          </a:p>
          <a:p>
            <a:r>
              <a:rPr lang="en-US" sz="3400" dirty="0" smtClean="0"/>
              <a:t>There are two current vacancies and President Trump will be able to replace two outgoing members in next two years</a:t>
            </a:r>
          </a:p>
          <a:p>
            <a:r>
              <a:rPr lang="en-US" sz="3400" dirty="0" smtClean="0"/>
              <a:t>New Appointees will likely lead the Board away from recent pro-union activism</a:t>
            </a:r>
          </a:p>
          <a:p>
            <a:r>
              <a:rPr lang="en-US" sz="3400" dirty="0" smtClean="0"/>
              <a:t>Trump has named Phillip Miscimarra, a current board member, as Acting Chairman</a:t>
            </a:r>
          </a:p>
          <a:p>
            <a:r>
              <a:rPr lang="en-US" sz="3400" dirty="0"/>
              <a:t>General Counsel sets NLRB’s prosecutorial </a:t>
            </a:r>
            <a:r>
              <a:rPr lang="en-US" sz="3400" dirty="0" smtClean="0"/>
              <a:t>agenda</a:t>
            </a:r>
          </a:p>
        </p:txBody>
      </p:sp>
    </p:spTree>
    <p:extLst>
      <p:ext uri="{BB962C8B-B14F-4D97-AF65-F5344CB8AC3E}">
        <p14:creationId xmlns:p14="http://schemas.microsoft.com/office/powerpoint/2010/main" val="3575316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 </a:t>
            </a:r>
            <a:endParaRPr lang="en-US" sz="3600" b="1" dirty="0"/>
          </a:p>
        </p:txBody>
      </p:sp>
      <p:sp>
        <p:nvSpPr>
          <p:cNvPr id="9" name="Content Placeholder 8"/>
          <p:cNvSpPr>
            <a:spLocks noGrp="1"/>
          </p:cNvSpPr>
          <p:nvPr>
            <p:ph idx="1"/>
          </p:nvPr>
        </p:nvSpPr>
        <p:spPr>
          <a:xfrm>
            <a:off x="3886200" y="685801"/>
            <a:ext cx="4800600" cy="4495800"/>
          </a:xfrm>
        </p:spPr>
        <p:txBody>
          <a:bodyPr/>
          <a:lstStyle/>
          <a:p>
            <a:pPr marL="0" indent="0">
              <a:buNone/>
            </a:pPr>
            <a:endParaRPr lang="en-US" sz="2400" dirty="0" smtClean="0"/>
          </a:p>
          <a:p>
            <a:pPr marL="0" indent="0">
              <a:buNone/>
            </a:pPr>
            <a:r>
              <a:rPr lang="en-US" sz="4400" b="1" dirty="0" smtClean="0">
                <a:latin typeface="+mj-lt"/>
              </a:rPr>
              <a:t>The Trump Administration:</a:t>
            </a:r>
          </a:p>
          <a:p>
            <a:pPr marL="0" indent="0">
              <a:buNone/>
            </a:pPr>
            <a:r>
              <a:rPr lang="en-US" sz="4400" b="1" dirty="0" smtClean="0">
                <a:latin typeface="+mj-lt"/>
              </a:rPr>
              <a:t>What is in Store for Employers?</a:t>
            </a:r>
          </a:p>
          <a:p>
            <a:pPr marL="0" indent="0">
              <a:buNone/>
            </a:pP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33" y="2124075"/>
            <a:ext cx="1757523" cy="1752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33" y="4038600"/>
            <a:ext cx="1739292" cy="1739292"/>
          </a:xfrm>
          <a:prstGeom prst="rect">
            <a:avLst/>
          </a:prstGeom>
        </p:spPr>
      </p:pic>
      <p:pic>
        <p:nvPicPr>
          <p:cNvPr id="1032" name="Picture 8" descr="Cov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33" y="2286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0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Current Board</a:t>
            </a:r>
          </a:p>
          <a:p>
            <a:pPr lvl="1"/>
            <a:r>
              <a:rPr lang="en-US" dirty="0" smtClean="0"/>
              <a:t>Mark Gaston Pearce</a:t>
            </a:r>
            <a:r>
              <a:rPr lang="en-US" dirty="0"/>
              <a:t>, Chairman (D) – exp. August </a:t>
            </a:r>
            <a:r>
              <a:rPr lang="en-US" dirty="0" smtClean="0"/>
              <a:t>2018</a:t>
            </a:r>
          </a:p>
          <a:p>
            <a:pPr lvl="1"/>
            <a:r>
              <a:rPr lang="en-US" dirty="0"/>
              <a:t>Philip A. </a:t>
            </a:r>
            <a:r>
              <a:rPr lang="en-US" dirty="0" err="1" smtClean="0"/>
              <a:t>Miscimarra</a:t>
            </a:r>
            <a:r>
              <a:rPr lang="en-US" dirty="0" smtClean="0"/>
              <a:t> (R) – exp. </a:t>
            </a:r>
            <a:r>
              <a:rPr lang="en-US" dirty="0"/>
              <a:t>December </a:t>
            </a:r>
            <a:r>
              <a:rPr lang="en-US" dirty="0" smtClean="0"/>
              <a:t>2017</a:t>
            </a:r>
          </a:p>
          <a:p>
            <a:pPr lvl="1"/>
            <a:r>
              <a:rPr lang="en-US" dirty="0"/>
              <a:t>Lauren </a:t>
            </a:r>
            <a:r>
              <a:rPr lang="en-US" dirty="0" err="1" smtClean="0"/>
              <a:t>McFerran</a:t>
            </a:r>
            <a:r>
              <a:rPr lang="en-US" dirty="0" smtClean="0"/>
              <a:t> (D) </a:t>
            </a:r>
            <a:r>
              <a:rPr lang="en-US" dirty="0"/>
              <a:t>– </a:t>
            </a:r>
            <a:r>
              <a:rPr lang="en-US" dirty="0" smtClean="0"/>
              <a:t>exp</a:t>
            </a:r>
            <a:r>
              <a:rPr lang="en-US" dirty="0"/>
              <a:t>. December </a:t>
            </a:r>
            <a:r>
              <a:rPr lang="en-US" dirty="0" smtClean="0"/>
              <a:t>2019</a:t>
            </a:r>
          </a:p>
          <a:p>
            <a:r>
              <a:rPr lang="en-US" sz="2800" dirty="0" smtClean="0"/>
              <a:t>General Counsel</a:t>
            </a:r>
          </a:p>
          <a:p>
            <a:pPr lvl="1"/>
            <a:r>
              <a:rPr lang="en-US" dirty="0" smtClean="0"/>
              <a:t>Richard Griffin, Jr. (D) – exp. November 2017</a:t>
            </a:r>
            <a:endParaRPr lang="en-US" dirty="0"/>
          </a:p>
        </p:txBody>
      </p:sp>
      <p:sp>
        <p:nvSpPr>
          <p:cNvPr id="3" name="Title 2"/>
          <p:cNvSpPr>
            <a:spLocks noGrp="1"/>
          </p:cNvSpPr>
          <p:nvPr>
            <p:ph type="title"/>
          </p:nvPr>
        </p:nvSpPr>
        <p:spPr/>
        <p:txBody>
          <a:bodyPr/>
          <a:lstStyle/>
          <a:p>
            <a:r>
              <a:rPr lang="en-US" sz="3600" b="1" dirty="0" smtClean="0"/>
              <a:t>The National Labor Relations Board</a:t>
            </a:r>
            <a:endParaRPr lang="en-US" sz="3600" b="1" dirty="0"/>
          </a:p>
        </p:txBody>
      </p:sp>
    </p:spTree>
    <p:extLst>
      <p:ext uri="{BB962C8B-B14F-4D97-AF65-F5344CB8AC3E}">
        <p14:creationId xmlns:p14="http://schemas.microsoft.com/office/powerpoint/2010/main" val="2466629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Despite the General Counsel’s assertion that he will continue to advance his objectives, a shift to more employer-friendly labor policy is likely</a:t>
            </a:r>
          </a:p>
          <a:p>
            <a:r>
              <a:rPr lang="en-US" sz="2400" dirty="0" smtClean="0"/>
              <a:t>But, it will not happen overnight</a:t>
            </a:r>
          </a:p>
          <a:p>
            <a:r>
              <a:rPr lang="en-US" sz="2400" dirty="0" smtClean="0"/>
              <a:t>GC will likely continue to pursue his priorities and Board composition won’t change immediately</a:t>
            </a:r>
          </a:p>
          <a:p>
            <a:pPr marL="0" indent="0">
              <a:buNone/>
            </a:pPr>
            <a:endParaRPr lang="en-US" dirty="0" smtClean="0"/>
          </a:p>
        </p:txBody>
      </p:sp>
      <p:sp>
        <p:nvSpPr>
          <p:cNvPr id="3" name="Title 2"/>
          <p:cNvSpPr>
            <a:spLocks noGrp="1"/>
          </p:cNvSpPr>
          <p:nvPr>
            <p:ph type="title"/>
          </p:nvPr>
        </p:nvSpPr>
        <p:spPr/>
        <p:txBody>
          <a:bodyPr/>
          <a:lstStyle/>
          <a:p>
            <a:r>
              <a:rPr lang="en-US" sz="3600" b="1" dirty="0" smtClean="0"/>
              <a:t>Changes in NLRB Direction</a:t>
            </a:r>
            <a:endParaRPr lang="en-US" sz="3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581400"/>
            <a:ext cx="3810000" cy="2497877"/>
          </a:xfrm>
          <a:prstGeom prst="rect">
            <a:avLst/>
          </a:prstGeom>
        </p:spPr>
      </p:pic>
    </p:spTree>
    <p:extLst>
      <p:ext uri="{BB962C8B-B14F-4D97-AF65-F5344CB8AC3E}">
        <p14:creationId xmlns:p14="http://schemas.microsoft.com/office/powerpoint/2010/main" val="1697718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Revisiting Recent NLRB decisions</a:t>
            </a:r>
            <a:endParaRPr lang="en-US" sz="3600" b="1" dirty="0"/>
          </a:p>
        </p:txBody>
      </p:sp>
      <p:sp>
        <p:nvSpPr>
          <p:cNvPr id="3" name="Content Placeholder 2"/>
          <p:cNvSpPr>
            <a:spLocks noGrp="1"/>
          </p:cNvSpPr>
          <p:nvPr>
            <p:ph idx="1"/>
          </p:nvPr>
        </p:nvSpPr>
        <p:spPr>
          <a:xfrm>
            <a:off x="457200" y="1066800"/>
            <a:ext cx="8229600" cy="4953000"/>
          </a:xfrm>
        </p:spPr>
        <p:txBody>
          <a:bodyPr>
            <a:normAutofit fontScale="70000" lnSpcReduction="20000"/>
          </a:bodyPr>
          <a:lstStyle/>
          <a:p>
            <a:pPr marL="0" indent="0">
              <a:buNone/>
            </a:pPr>
            <a:r>
              <a:rPr lang="en-US" dirty="0" smtClean="0"/>
              <a:t>Likely forced return to longstanding precedents</a:t>
            </a:r>
          </a:p>
          <a:p>
            <a:pPr marL="0" indent="0">
              <a:buNone/>
            </a:pPr>
            <a:endParaRPr lang="en-US" dirty="0" smtClean="0"/>
          </a:p>
          <a:p>
            <a:r>
              <a:rPr lang="en-US" b="1" dirty="0" smtClean="0"/>
              <a:t>Class Action Waivers –</a:t>
            </a:r>
            <a:r>
              <a:rPr lang="en-US" dirty="0" smtClean="0"/>
              <a:t>SCOTUS will revisit Board’s 2012 decision in </a:t>
            </a:r>
            <a:r>
              <a:rPr lang="en-US" i="1" dirty="0" smtClean="0"/>
              <a:t>D.R. Horton. </a:t>
            </a:r>
            <a:r>
              <a:rPr lang="en-US" dirty="0" smtClean="0"/>
              <a:t>Court will likely reaffirm the supremacy of the Federal Arbitration Act and the right to enter into voluntary agreements to use individual arbitration. </a:t>
            </a:r>
            <a:endParaRPr lang="en-US" dirty="0" smtClean="0"/>
          </a:p>
          <a:p>
            <a:pPr marL="0" indent="0">
              <a:buNone/>
            </a:pPr>
            <a:endParaRPr lang="en-US" b="1" dirty="0" smtClean="0"/>
          </a:p>
          <a:p>
            <a:r>
              <a:rPr lang="en-US" b="1" dirty="0" smtClean="0"/>
              <a:t>Joint Employer Standard –</a:t>
            </a:r>
            <a:r>
              <a:rPr lang="en-US" b="1" dirty="0"/>
              <a:t> </a:t>
            </a:r>
            <a:r>
              <a:rPr lang="en-US" dirty="0" smtClean="0"/>
              <a:t>Republican Congress will likely pass legislation to undo the Board’s 2015 decision in </a:t>
            </a:r>
            <a:r>
              <a:rPr lang="en-US" i="1" dirty="0" smtClean="0"/>
              <a:t>Browning-Ferris</a:t>
            </a:r>
            <a:r>
              <a:rPr lang="en-US" dirty="0" smtClean="0"/>
              <a:t>, which loosened the Board’s standard for determining joint employers. Decision allowed for a secondary employer to merely retain the right to control work to be considered joint-employer. New legislation will return law to old standard where secondary employer need actually exercise control to qualify as joint-employer. </a:t>
            </a:r>
            <a:endParaRPr lang="en-US" b="1" dirty="0"/>
          </a:p>
        </p:txBody>
      </p:sp>
    </p:spTree>
    <p:extLst>
      <p:ext uri="{BB962C8B-B14F-4D97-AF65-F5344CB8AC3E}">
        <p14:creationId xmlns:p14="http://schemas.microsoft.com/office/powerpoint/2010/main" val="278196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Potential NLRB Actions</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400" dirty="0" smtClean="0"/>
              <a:t>Revise “quickie election rule”</a:t>
            </a:r>
          </a:p>
          <a:p>
            <a:r>
              <a:rPr lang="en-US" sz="2400" dirty="0" smtClean="0"/>
              <a:t>Scale back expansion of protected conduct under Section 7 on NLRA</a:t>
            </a:r>
          </a:p>
          <a:p>
            <a:r>
              <a:rPr lang="en-US" sz="2400" dirty="0" smtClean="0"/>
              <a:t>Reconsideration of </a:t>
            </a:r>
            <a:r>
              <a:rPr lang="en-US" sz="2400" i="1" dirty="0" smtClean="0">
                <a:solidFill>
                  <a:srgbClr val="FFFF00"/>
                </a:solidFill>
              </a:rPr>
              <a:t>Specialty Healthcare</a:t>
            </a:r>
            <a:endParaRPr lang="en-US" sz="2400" dirty="0" smtClean="0">
              <a:solidFill>
                <a:srgbClr val="FFFF00"/>
              </a:solidFill>
            </a:endParaRPr>
          </a:p>
          <a:p>
            <a:r>
              <a:rPr lang="en-US" sz="2400" dirty="0" smtClean="0"/>
              <a:t>Reverse </a:t>
            </a:r>
            <a:r>
              <a:rPr lang="en-US" sz="2400" i="1" dirty="0" smtClean="0">
                <a:solidFill>
                  <a:srgbClr val="FFFF00"/>
                </a:solidFill>
              </a:rPr>
              <a:t>D.R. Horton </a:t>
            </a:r>
          </a:p>
          <a:p>
            <a:pPr lvl="1"/>
            <a:r>
              <a:rPr lang="en-US" sz="2000" dirty="0"/>
              <a:t>Member </a:t>
            </a:r>
            <a:r>
              <a:rPr lang="en-US" sz="2000" dirty="0" err="1"/>
              <a:t>Miscimarra</a:t>
            </a:r>
            <a:r>
              <a:rPr lang="en-US" sz="2000" dirty="0"/>
              <a:t> dissented in </a:t>
            </a:r>
            <a:r>
              <a:rPr lang="en-US" sz="2000" i="1" dirty="0">
                <a:solidFill>
                  <a:srgbClr val="FFFF00"/>
                </a:solidFill>
              </a:rPr>
              <a:t>Murphy Oil</a:t>
            </a:r>
            <a:r>
              <a:rPr lang="en-US" sz="2000" dirty="0"/>
              <a:t>, disagreeing strongly with the Board’s non-acquiescence on the DR Horton issue</a:t>
            </a:r>
          </a:p>
          <a:p>
            <a:pPr lvl="2"/>
            <a:r>
              <a:rPr lang="en-US" sz="2000" dirty="0"/>
              <a:t>Member </a:t>
            </a:r>
            <a:r>
              <a:rPr lang="en-US" sz="2000" dirty="0" err="1"/>
              <a:t>Miscimarra</a:t>
            </a:r>
            <a:r>
              <a:rPr lang="en-US" sz="2000" dirty="0"/>
              <a:t> criticized the NLRB majority for treating the NLRA as the "protector of class action procedures under all laws, </a:t>
            </a:r>
            <a:r>
              <a:rPr lang="en-US" sz="2000" dirty="0" smtClean="0"/>
              <a:t>everywhere"</a:t>
            </a:r>
            <a:endParaRPr lang="en-US" dirty="0" smtClean="0"/>
          </a:p>
        </p:txBody>
      </p:sp>
    </p:spTree>
    <p:extLst>
      <p:ext uri="{BB962C8B-B14F-4D97-AF65-F5344CB8AC3E}">
        <p14:creationId xmlns:p14="http://schemas.microsoft.com/office/powerpoint/2010/main" val="3645279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143000"/>
            <a:ext cx="3505200" cy="3505200"/>
          </a:xfrm>
          <a:prstGeom prst="rect">
            <a:avLst/>
          </a:prstGeom>
        </p:spPr>
      </p:pic>
    </p:spTree>
    <p:extLst>
      <p:ext uri="{BB962C8B-B14F-4D97-AF65-F5344CB8AC3E}">
        <p14:creationId xmlns:p14="http://schemas.microsoft.com/office/powerpoint/2010/main" val="3610001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Composition of the EEOC</a:t>
            </a:r>
            <a:endParaRPr lang="en-US" sz="3600" b="1" dirty="0"/>
          </a:p>
        </p:txBody>
      </p:sp>
      <p:sp>
        <p:nvSpPr>
          <p:cNvPr id="3" name="Content Placeholder 2"/>
          <p:cNvSpPr>
            <a:spLocks noGrp="1"/>
          </p:cNvSpPr>
          <p:nvPr>
            <p:ph idx="1"/>
          </p:nvPr>
        </p:nvSpPr>
        <p:spPr>
          <a:xfrm>
            <a:off x="457200" y="1143000"/>
            <a:ext cx="8129451" cy="4800600"/>
          </a:xfrm>
        </p:spPr>
        <p:txBody>
          <a:bodyPr>
            <a:normAutofit fontScale="85000" lnSpcReduction="10000"/>
          </a:bodyPr>
          <a:lstStyle/>
          <a:p>
            <a:r>
              <a:rPr lang="en-US" dirty="0" smtClean="0"/>
              <a:t>Five Commission members and the EEOC General Counsel are appointed by the President</a:t>
            </a:r>
          </a:p>
          <a:p>
            <a:r>
              <a:rPr lang="en-US" dirty="0" smtClean="0"/>
              <a:t>There is one current vacancy on the Commission and all current members’ terms will expire before the end of Trump’s presidency</a:t>
            </a:r>
          </a:p>
          <a:p>
            <a:r>
              <a:rPr lang="en-US" dirty="0" smtClean="0"/>
              <a:t>President has named current commissioner Victoria </a:t>
            </a:r>
            <a:r>
              <a:rPr lang="en-US" dirty="0" err="1" smtClean="0"/>
              <a:t>Lipnic</a:t>
            </a:r>
            <a:r>
              <a:rPr lang="en-US" dirty="0" smtClean="0"/>
              <a:t> as Acting Chair</a:t>
            </a:r>
          </a:p>
          <a:p>
            <a:pPr lvl="1"/>
            <a:r>
              <a:rPr lang="en-US" dirty="0" smtClean="0"/>
              <a:t>Commissioner </a:t>
            </a:r>
            <a:r>
              <a:rPr lang="en-US" dirty="0" err="1" smtClean="0"/>
              <a:t>Lipnic</a:t>
            </a:r>
            <a:r>
              <a:rPr lang="en-US" dirty="0" smtClean="0"/>
              <a:t> is known as pragmatic </a:t>
            </a:r>
            <a:br>
              <a:rPr lang="en-US" dirty="0" smtClean="0"/>
            </a:br>
            <a:r>
              <a:rPr lang="en-US" dirty="0" smtClean="0"/>
              <a:t>and understanding of business realities</a:t>
            </a:r>
            <a:endParaRPr lang="en-US" dirty="0"/>
          </a:p>
        </p:txBody>
      </p:sp>
    </p:spTree>
    <p:extLst>
      <p:ext uri="{BB962C8B-B14F-4D97-AF65-F5344CB8AC3E}">
        <p14:creationId xmlns:p14="http://schemas.microsoft.com/office/powerpoint/2010/main" val="3490262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EEOC Practices: Year In Review</a:t>
            </a:r>
            <a:endParaRPr lang="en-US" sz="3600" b="1" dirty="0"/>
          </a:p>
        </p:txBody>
      </p:sp>
      <p:sp>
        <p:nvSpPr>
          <p:cNvPr id="3" name="Content Placeholder 2"/>
          <p:cNvSpPr>
            <a:spLocks noGrp="1"/>
          </p:cNvSpPr>
          <p:nvPr>
            <p:ph idx="1"/>
          </p:nvPr>
        </p:nvSpPr>
        <p:spPr>
          <a:xfrm>
            <a:off x="533400" y="990600"/>
            <a:ext cx="8229600" cy="4876800"/>
          </a:xfrm>
        </p:spPr>
        <p:txBody>
          <a:bodyPr>
            <a:normAutofit fontScale="85000" lnSpcReduction="10000"/>
          </a:bodyPr>
          <a:lstStyle/>
          <a:p>
            <a:r>
              <a:rPr lang="en-US" sz="2800" dirty="0" smtClean="0"/>
              <a:t>EEOC’s FY2016 statistics showed a greater focus on systemic cases but a reduction of the overall cases filed</a:t>
            </a:r>
          </a:p>
          <a:p>
            <a:pPr lvl="1"/>
            <a:r>
              <a:rPr lang="en-US" dirty="0"/>
              <a:t>The EEOC defines systemic discrimination as "pattern-or-practice, policy and/or class cases where the alleged discrimination has a broad impact on an industry, profession, company or geographic </a:t>
            </a:r>
            <a:r>
              <a:rPr lang="en-US" dirty="0" smtClean="0"/>
              <a:t>location”</a:t>
            </a:r>
          </a:p>
          <a:p>
            <a:pPr lvl="1"/>
            <a:r>
              <a:rPr lang="en-US" dirty="0" smtClean="0"/>
              <a:t>Analysis shows that there is a 40% greater likelihood of a cause finding when </a:t>
            </a:r>
            <a:r>
              <a:rPr lang="en-US" dirty="0"/>
              <a:t>faced with a systemic investigation, as compared to the fact that the EEOC historically has issued reasonable cause findings in less than 5 percent of the charges filed with the </a:t>
            </a:r>
            <a:r>
              <a:rPr lang="en-US" dirty="0" smtClean="0"/>
              <a:t>agency  </a:t>
            </a:r>
          </a:p>
          <a:p>
            <a:endParaRPr lang="en-US" dirty="0" smtClean="0"/>
          </a:p>
          <a:p>
            <a:endParaRPr lang="en-US" dirty="0"/>
          </a:p>
        </p:txBody>
      </p:sp>
    </p:spTree>
    <p:extLst>
      <p:ext uri="{BB962C8B-B14F-4D97-AF65-F5344CB8AC3E}">
        <p14:creationId xmlns:p14="http://schemas.microsoft.com/office/powerpoint/2010/main" val="3012189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EEOC: The Future</a:t>
            </a:r>
            <a:endParaRPr lang="en-US" sz="3600" b="1" dirty="0"/>
          </a:p>
        </p:txBody>
      </p:sp>
      <p:sp>
        <p:nvSpPr>
          <p:cNvPr id="2" name="Content Placeholder 1"/>
          <p:cNvSpPr>
            <a:spLocks noGrp="1"/>
          </p:cNvSpPr>
          <p:nvPr>
            <p:ph idx="1"/>
          </p:nvPr>
        </p:nvSpPr>
        <p:spPr>
          <a:xfrm>
            <a:off x="457200" y="990600"/>
            <a:ext cx="8229600" cy="4876800"/>
          </a:xfrm>
        </p:spPr>
        <p:txBody>
          <a:bodyPr>
            <a:normAutofit fontScale="70000" lnSpcReduction="20000"/>
          </a:bodyPr>
          <a:lstStyle/>
          <a:p>
            <a:r>
              <a:rPr lang="en-US" sz="3100" dirty="0"/>
              <a:t>Strategic Enforcement Plan 2017-2021</a:t>
            </a:r>
          </a:p>
          <a:p>
            <a:pPr lvl="1"/>
            <a:r>
              <a:rPr lang="en-US" sz="3100" dirty="0"/>
              <a:t>Temporary workers/independent contractors</a:t>
            </a:r>
          </a:p>
          <a:p>
            <a:pPr lvl="1"/>
            <a:r>
              <a:rPr lang="en-US" sz="3100" dirty="0"/>
              <a:t>Equal pay</a:t>
            </a:r>
          </a:p>
          <a:p>
            <a:pPr lvl="1"/>
            <a:r>
              <a:rPr lang="en-US" sz="3100" dirty="0" smtClean="0"/>
              <a:t>LGBTQ rights</a:t>
            </a:r>
          </a:p>
          <a:p>
            <a:pPr lvl="1"/>
            <a:endParaRPr lang="en-US" sz="3100" dirty="0"/>
          </a:p>
          <a:p>
            <a:r>
              <a:rPr lang="en-US" sz="3100" dirty="0"/>
              <a:t>EEOC will continue to pursue its objectives, but likely with a more tempered approach and smaller budget. </a:t>
            </a:r>
            <a:endParaRPr lang="en-US" sz="3100" dirty="0" smtClean="0"/>
          </a:p>
          <a:p>
            <a:endParaRPr lang="en-US" sz="3100" dirty="0" smtClean="0"/>
          </a:p>
          <a:p>
            <a:r>
              <a:rPr lang="en-US" sz="3100" dirty="0" smtClean="0"/>
              <a:t>While </a:t>
            </a:r>
            <a:r>
              <a:rPr lang="en-US" sz="3100" dirty="0"/>
              <a:t>the EEOC’s Strategic Enforcement Plan demonstrates a commitment to systemic investigations, Republicans in Congress </a:t>
            </a:r>
            <a:r>
              <a:rPr lang="en-US" sz="3100" dirty="0" smtClean="0"/>
              <a:t>may require a </a:t>
            </a:r>
            <a:r>
              <a:rPr lang="en-US" sz="3100" dirty="0"/>
              <a:t>majority vote by Commissioners before commencing </a:t>
            </a:r>
            <a:r>
              <a:rPr lang="en-US" sz="3100" dirty="0" smtClean="0"/>
              <a:t>litigation </a:t>
            </a:r>
            <a:r>
              <a:rPr lang="en-US" sz="3100" dirty="0"/>
              <a:t>with multiple plaintiffs or systematic pattern and practice allegations</a:t>
            </a:r>
            <a:r>
              <a:rPr lang="en-US" sz="3100" dirty="0" smtClean="0"/>
              <a:t>.</a:t>
            </a:r>
          </a:p>
          <a:p>
            <a:endParaRPr lang="en-US" dirty="0"/>
          </a:p>
        </p:txBody>
      </p:sp>
    </p:spTree>
    <p:extLst>
      <p:ext uri="{BB962C8B-B14F-4D97-AF65-F5344CB8AC3E}">
        <p14:creationId xmlns:p14="http://schemas.microsoft.com/office/powerpoint/2010/main" val="4242930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EEOC: The Future</a:t>
            </a:r>
            <a:endParaRPr lang="en-US" sz="3600" b="1" dirty="0">
              <a:solidFill>
                <a:schemeClr val="bg1"/>
              </a:solidFill>
            </a:endParaRPr>
          </a:p>
        </p:txBody>
      </p:sp>
      <p:sp>
        <p:nvSpPr>
          <p:cNvPr id="3" name="Content Placeholder 2"/>
          <p:cNvSpPr>
            <a:spLocks noGrp="1"/>
          </p:cNvSpPr>
          <p:nvPr>
            <p:ph idx="1"/>
          </p:nvPr>
        </p:nvSpPr>
        <p:spPr/>
        <p:txBody>
          <a:bodyPr>
            <a:normAutofit/>
          </a:bodyPr>
          <a:lstStyle/>
          <a:p>
            <a:r>
              <a:rPr lang="en-US" sz="2400" dirty="0"/>
              <a:t>EEO-1 Pay Transparency Changes – Current regulation requires all businesses with 100 or more workers to submit pay data by gender, race and ethnicity for workers in 12 different specified pay bands by March 2018. </a:t>
            </a:r>
            <a:endParaRPr lang="en-US" sz="2400" dirty="0" smtClean="0"/>
          </a:p>
          <a:p>
            <a:pPr lvl="1"/>
            <a:r>
              <a:rPr lang="en-US" sz="2000" dirty="0" smtClean="0"/>
              <a:t>Confidantes </a:t>
            </a:r>
            <a:r>
              <a:rPr lang="en-US" sz="2000" dirty="0"/>
              <a:t>of Acting Chair Lipnic have been quoted as saying she disapproves of this </a:t>
            </a:r>
            <a:r>
              <a:rPr lang="en-US" sz="2000" dirty="0" smtClean="0"/>
              <a:t>regulation</a:t>
            </a:r>
          </a:p>
          <a:p>
            <a:pPr lvl="1"/>
            <a:r>
              <a:rPr lang="en-US" sz="2000" dirty="0"/>
              <a:t>Trump Administration will likely put this regulation on its chopping </a:t>
            </a:r>
            <a:r>
              <a:rPr lang="en-US" sz="2000" dirty="0" smtClean="0"/>
              <a:t>block</a:t>
            </a:r>
          </a:p>
          <a:p>
            <a:pPr marL="457200" lvl="1" indent="0">
              <a:buNone/>
            </a:pPr>
            <a:endParaRPr lang="en-US" sz="2000" dirty="0"/>
          </a:p>
          <a:p>
            <a:r>
              <a:rPr lang="en-US" sz="2400" dirty="0" smtClean="0"/>
              <a:t>EEOC wellness rules – criticism from both sides and may be revisited</a:t>
            </a:r>
          </a:p>
        </p:txBody>
      </p:sp>
    </p:spTree>
    <p:extLst>
      <p:ext uri="{BB962C8B-B14F-4D97-AF65-F5344CB8AC3E}">
        <p14:creationId xmlns:p14="http://schemas.microsoft.com/office/powerpoint/2010/main" val="3167257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Repeal of the Affordable Care Act</a:t>
            </a:r>
            <a:endParaRPr lang="en-US" sz="3600" b="1" dirty="0">
              <a:solidFill>
                <a:schemeClr val="bg1"/>
              </a:solidFill>
              <a:effectLst/>
            </a:endParaRPr>
          </a:p>
        </p:txBody>
      </p:sp>
      <p:sp>
        <p:nvSpPr>
          <p:cNvPr id="3" name="Content Placeholder 2"/>
          <p:cNvSpPr>
            <a:spLocks noGrp="1"/>
          </p:cNvSpPr>
          <p:nvPr>
            <p:ph idx="1"/>
          </p:nvPr>
        </p:nvSpPr>
        <p:spPr>
          <a:xfrm>
            <a:off x="533400" y="1371600"/>
            <a:ext cx="8229600" cy="4876800"/>
          </a:xfrm>
        </p:spPr>
        <p:txBody>
          <a:bodyPr>
            <a:normAutofit/>
          </a:bodyPr>
          <a:lstStyle/>
          <a:p>
            <a:r>
              <a:rPr lang="en-US" sz="2800" dirty="0" smtClean="0"/>
              <a:t>Total and immediate repeal is not likely</a:t>
            </a:r>
          </a:p>
          <a:p>
            <a:pPr lvl="1"/>
            <a:r>
              <a:rPr lang="en-US" dirty="0" smtClean="0"/>
              <a:t>20 million enrolled</a:t>
            </a:r>
          </a:p>
          <a:p>
            <a:pPr lvl="1"/>
            <a:r>
              <a:rPr lang="en-US" dirty="0" smtClean="0"/>
              <a:t>Could take up to 4 years </a:t>
            </a:r>
          </a:p>
          <a:p>
            <a:r>
              <a:rPr lang="en-US" sz="2800" dirty="0" smtClean="0"/>
              <a:t>Provisions likely cut </a:t>
            </a:r>
          </a:p>
          <a:p>
            <a:pPr lvl="1"/>
            <a:r>
              <a:rPr lang="en-US" dirty="0" smtClean="0"/>
              <a:t>Individual mandate</a:t>
            </a:r>
          </a:p>
          <a:p>
            <a:pPr lvl="1"/>
            <a:r>
              <a:rPr lang="en-US" dirty="0" smtClean="0"/>
              <a:t>“Cadillac Tax”</a:t>
            </a:r>
          </a:p>
          <a:p>
            <a:pPr lvl="1"/>
            <a:r>
              <a:rPr lang="en-US" dirty="0" smtClean="0"/>
              <a:t>Employer mandate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847975"/>
            <a:ext cx="3069431" cy="3094882"/>
          </a:xfrm>
          <a:prstGeom prst="rect">
            <a:avLst/>
          </a:prstGeom>
        </p:spPr>
      </p:pic>
    </p:spTree>
    <p:extLst>
      <p:ext uri="{BB962C8B-B14F-4D97-AF65-F5344CB8AC3E}">
        <p14:creationId xmlns:p14="http://schemas.microsoft.com/office/powerpoint/2010/main" val="2566970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04800"/>
            <a:ext cx="8001000" cy="914400"/>
          </a:xfrm>
        </p:spPr>
        <p:txBody>
          <a:bodyPr/>
          <a:lstStyle/>
          <a:p>
            <a:r>
              <a:rPr lang="en-US" sz="3600" b="1" dirty="0" smtClean="0"/>
              <a:t>  </a:t>
            </a:r>
            <a:r>
              <a:rPr lang="en-US" sz="3600" b="1" dirty="0" smtClean="0">
                <a:effectLst>
                  <a:outerShdw blurRad="38100" dist="38100" dir="2700000" algn="tl">
                    <a:srgbClr val="000000">
                      <a:alpha val="43137"/>
                    </a:srgbClr>
                  </a:outerShdw>
                </a:effectLst>
              </a:rPr>
              <a:t>Impact </a:t>
            </a:r>
            <a:r>
              <a:rPr lang="en-US" sz="3600" b="1" dirty="0">
                <a:effectLst>
                  <a:outerShdw blurRad="38100" dist="38100" dir="2700000" algn="tl">
                    <a:srgbClr val="000000">
                      <a:alpha val="43137"/>
                    </a:srgbClr>
                  </a:outerShdw>
                </a:effectLst>
              </a:rPr>
              <a:t>of Trump Presidency </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for </a:t>
            </a:r>
            <a:r>
              <a:rPr lang="en-US" sz="3600" b="1" dirty="0">
                <a:effectLst>
                  <a:outerShdw blurRad="38100" dist="38100" dir="2700000" algn="tl">
                    <a:srgbClr val="000000">
                      <a:alpha val="43137"/>
                    </a:srgbClr>
                  </a:outerShdw>
                </a:effectLst>
              </a:rPr>
              <a:t>Employers</a:t>
            </a:r>
            <a:endParaRPr lang="en-US" sz="3600" b="1" dirty="0"/>
          </a:p>
        </p:txBody>
      </p:sp>
      <p:sp>
        <p:nvSpPr>
          <p:cNvPr id="9" name="Content Placeholder 8"/>
          <p:cNvSpPr>
            <a:spLocks noGrp="1"/>
          </p:cNvSpPr>
          <p:nvPr>
            <p:ph idx="1"/>
          </p:nvPr>
        </p:nvSpPr>
        <p:spPr/>
        <p:txBody>
          <a:bodyPr/>
          <a:lstStyle/>
          <a:p>
            <a:endParaRPr lang="en-US" sz="2400" dirty="0" smtClean="0"/>
          </a:p>
          <a:p>
            <a:r>
              <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Presidential Appointments</a:t>
            </a:r>
          </a:p>
          <a:p>
            <a:pPr lvl="1"/>
            <a:r>
              <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SCOTUS</a:t>
            </a:r>
          </a:p>
          <a:p>
            <a:pPr lvl="1"/>
            <a:r>
              <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DOL</a:t>
            </a:r>
          </a:p>
          <a:p>
            <a:pPr lvl="1"/>
            <a:r>
              <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EEOC</a:t>
            </a:r>
          </a:p>
          <a:p>
            <a:pPr lvl="1"/>
            <a:r>
              <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NLRB</a:t>
            </a:r>
          </a:p>
          <a:p>
            <a:r>
              <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Affordable Care Act</a:t>
            </a:r>
          </a:p>
          <a:p>
            <a:r>
              <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Overtime </a:t>
            </a:r>
          </a:p>
          <a:p>
            <a:r>
              <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Immigration</a:t>
            </a:r>
          </a:p>
          <a:p>
            <a:r>
              <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LGBTQ Rights</a:t>
            </a:r>
          </a:p>
          <a:p>
            <a:pPr marL="0" indent="0">
              <a:buNone/>
            </a:pPr>
            <a:endParaRPr lang="en-US" sz="2400" dirty="0" smtClean="0"/>
          </a:p>
          <a:p>
            <a:endParaRPr lang="en-US" sz="2400" dirty="0" smtClean="0"/>
          </a:p>
          <a:p>
            <a:endParaRPr lang="en-US" sz="2400" dirty="0" smtClean="0"/>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743200"/>
            <a:ext cx="3733799" cy="2784398"/>
          </a:xfrm>
          <a:prstGeom prst="rect">
            <a:avLst/>
          </a:prstGeom>
        </p:spPr>
      </p:pic>
    </p:spTree>
    <p:extLst>
      <p:ext uri="{BB962C8B-B14F-4D97-AF65-F5344CB8AC3E}">
        <p14:creationId xmlns:p14="http://schemas.microsoft.com/office/powerpoint/2010/main" val="24580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895600"/>
            <a:ext cx="4094010" cy="2737164"/>
          </a:xfrm>
          <a:prstGeom prst="rect">
            <a:avLst/>
          </a:prstGeom>
        </p:spPr>
      </p:pic>
      <p:sp>
        <p:nvSpPr>
          <p:cNvPr id="2" name="Title 1"/>
          <p:cNvSpPr>
            <a:spLocks noGrp="1"/>
          </p:cNvSpPr>
          <p:nvPr>
            <p:ph type="title"/>
          </p:nvPr>
        </p:nvSpPr>
        <p:spPr/>
        <p:txBody>
          <a:bodyPr/>
          <a:lstStyle/>
          <a:p>
            <a:r>
              <a:rPr lang="en-US" sz="3600" b="1" dirty="0" smtClean="0"/>
              <a:t>Trump Care? </a:t>
            </a:r>
            <a:endParaRPr lang="en-US" sz="3600" b="1"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Provisions likely retained</a:t>
            </a:r>
          </a:p>
          <a:p>
            <a:pPr lvl="1"/>
            <a:r>
              <a:rPr lang="en-US" dirty="0" smtClean="0"/>
              <a:t>Coverage for children to age 26</a:t>
            </a:r>
          </a:p>
          <a:p>
            <a:pPr lvl="1"/>
            <a:r>
              <a:rPr lang="en-US" dirty="0" smtClean="0"/>
              <a:t>Pre-existing conditions</a:t>
            </a:r>
          </a:p>
          <a:p>
            <a:r>
              <a:rPr lang="en-US" sz="2800" dirty="0" smtClean="0"/>
              <a:t>Wait and see </a:t>
            </a:r>
          </a:p>
          <a:p>
            <a:r>
              <a:rPr lang="en-US" sz="2800" dirty="0" smtClean="0"/>
              <a:t>What is “replace”</a:t>
            </a:r>
          </a:p>
          <a:p>
            <a:r>
              <a:rPr lang="en-US" sz="2800" dirty="0" smtClean="0"/>
              <a:t>Will depend on </a:t>
            </a:r>
          </a:p>
          <a:p>
            <a:pPr marL="0" indent="0">
              <a:buNone/>
            </a:pPr>
            <a:r>
              <a:rPr lang="en-US" sz="2800" dirty="0"/>
              <a:t> </a:t>
            </a:r>
            <a:r>
              <a:rPr lang="en-US" sz="2800" dirty="0" smtClean="0"/>
              <a:t> Congress   </a:t>
            </a:r>
            <a:endParaRPr lang="en-US" sz="2800" dirty="0"/>
          </a:p>
        </p:txBody>
      </p:sp>
    </p:spTree>
    <p:extLst>
      <p:ext uri="{BB962C8B-B14F-4D97-AF65-F5344CB8AC3E}">
        <p14:creationId xmlns:p14="http://schemas.microsoft.com/office/powerpoint/2010/main" val="759177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Other Issues Impacting Employers </a:t>
            </a:r>
            <a:endParaRPr lang="en-US" sz="3600" b="1" dirty="0"/>
          </a:p>
        </p:txBody>
      </p:sp>
      <p:sp>
        <p:nvSpPr>
          <p:cNvPr id="3" name="Content Placeholder 2"/>
          <p:cNvSpPr>
            <a:spLocks noGrp="1"/>
          </p:cNvSpPr>
          <p:nvPr>
            <p:ph idx="1"/>
          </p:nvPr>
        </p:nvSpPr>
        <p:spPr>
          <a:xfrm>
            <a:off x="533400" y="1524000"/>
            <a:ext cx="8229600" cy="4876800"/>
          </a:xfrm>
        </p:spPr>
        <p:txBody>
          <a:bodyPr/>
          <a:lstStyle/>
          <a:p>
            <a:r>
              <a:rPr lang="en-US" dirty="0" smtClean="0"/>
              <a:t>Continued activities by state and local authorities to regulate labor and employment </a:t>
            </a:r>
          </a:p>
          <a:p>
            <a:pPr marL="0" indent="0">
              <a:buNone/>
            </a:pPr>
            <a:endParaRPr lang="en-US" sz="1800" dirty="0" smtClean="0"/>
          </a:p>
          <a:p>
            <a:r>
              <a:rPr lang="en-US" dirty="0" smtClean="0"/>
              <a:t>Immigration reform uncertainty</a:t>
            </a:r>
          </a:p>
          <a:p>
            <a:pPr marL="0" indent="0">
              <a:buNone/>
            </a:pPr>
            <a:endParaRPr lang="en-US" sz="2400" dirty="0" smtClean="0"/>
          </a:p>
          <a:p>
            <a:r>
              <a:rPr lang="en-US" dirty="0" smtClean="0"/>
              <a:t>Employee political activism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2095500" y="457200"/>
            <a:ext cx="6477000" cy="2514600"/>
          </a:xfrm>
        </p:spPr>
        <p:txBody>
          <a:bodyPr/>
          <a:lstStyle/>
          <a:p>
            <a:r>
              <a:rPr lang="en-US" dirty="0" smtClean="0"/>
              <a:t>NEW PRESIDENT + NEW </a:t>
            </a:r>
            <a:r>
              <a:rPr lang="en-US" dirty="0" smtClean="0"/>
              <a:t>CONGRESS:</a:t>
            </a:r>
            <a:r>
              <a:rPr lang="en-US" dirty="0" smtClean="0"/>
              <a:t/>
            </a:r>
            <a:br>
              <a:rPr lang="en-US" dirty="0" smtClean="0"/>
            </a:br>
            <a:r>
              <a:rPr lang="en-US" sz="3600" dirty="0" smtClean="0"/>
              <a:t>THE NEXT FOUR YEARS</a:t>
            </a:r>
          </a:p>
        </p:txBody>
      </p:sp>
      <p:sp>
        <p:nvSpPr>
          <p:cNvPr id="2" name="Rectangle 1"/>
          <p:cNvSpPr/>
          <p:nvPr/>
        </p:nvSpPr>
        <p:spPr>
          <a:xfrm>
            <a:off x="2362200" y="4191000"/>
            <a:ext cx="6172200" cy="1292662"/>
          </a:xfrm>
          <a:prstGeom prst="rect">
            <a:avLst/>
          </a:prstGeom>
        </p:spPr>
        <p:txBody>
          <a:bodyPr wrap="square">
            <a:spAutoFit/>
          </a:bodyPr>
          <a:lstStyle/>
          <a:p>
            <a:r>
              <a:rPr lang="en-US" sz="2000" b="1" dirty="0" smtClean="0">
                <a:solidFill>
                  <a:schemeClr val="tx2"/>
                </a:solidFill>
              </a:rPr>
              <a:t>PAUL </a:t>
            </a:r>
            <a:r>
              <a:rPr lang="en-US" sz="2000" b="1" dirty="0" smtClean="0">
                <a:solidFill>
                  <a:schemeClr val="tx2"/>
                </a:solidFill>
              </a:rPr>
              <a:t>PRATHER, </a:t>
            </a:r>
            <a:r>
              <a:rPr lang="en-US" sz="2000" i="1" dirty="0" smtClean="0">
                <a:solidFill>
                  <a:schemeClr val="tx2"/>
                </a:solidFill>
              </a:rPr>
              <a:t>LITTLER, </a:t>
            </a:r>
            <a:r>
              <a:rPr lang="en-US" sz="2000" dirty="0" smtClean="0">
                <a:solidFill>
                  <a:schemeClr val="tx2"/>
                </a:solidFill>
              </a:rPr>
              <a:t>MEMPHIS</a:t>
            </a:r>
            <a:endParaRPr lang="en-US" sz="2000" dirty="0" smtClean="0">
              <a:solidFill>
                <a:schemeClr val="tx2"/>
              </a:solidFill>
            </a:endParaRPr>
          </a:p>
          <a:p>
            <a:endParaRPr lang="en-US" sz="2000" dirty="0">
              <a:solidFill>
                <a:schemeClr val="tx2"/>
              </a:solidFill>
            </a:endParaRPr>
          </a:p>
          <a:p>
            <a:r>
              <a:rPr lang="en-US" sz="2000" b="1" dirty="0" smtClean="0">
                <a:solidFill>
                  <a:schemeClr val="tx2"/>
                </a:solidFill>
              </a:rPr>
              <a:t>STEVEN </a:t>
            </a:r>
            <a:r>
              <a:rPr lang="en-US" sz="2000" b="1" dirty="0" smtClean="0">
                <a:solidFill>
                  <a:schemeClr val="tx2"/>
                </a:solidFill>
              </a:rPr>
              <a:t>SUFLAS, </a:t>
            </a:r>
            <a:r>
              <a:rPr lang="en-US" sz="2000" i="1" dirty="0" smtClean="0">
                <a:solidFill>
                  <a:schemeClr val="tx2"/>
                </a:solidFill>
              </a:rPr>
              <a:t>BALLARD SPAHR</a:t>
            </a:r>
            <a:r>
              <a:rPr lang="en-US" sz="2000" dirty="0" smtClean="0">
                <a:solidFill>
                  <a:schemeClr val="tx2"/>
                </a:solidFill>
              </a:rPr>
              <a:t>, DENVER</a:t>
            </a:r>
            <a:endParaRPr lang="en-US" sz="2000" dirty="0" smtClean="0">
              <a:solidFill>
                <a:schemeClr val="tx2"/>
              </a:solidFill>
            </a:endParaRPr>
          </a:p>
          <a:p>
            <a:endParaRPr lang="en-US" dirty="0"/>
          </a:p>
        </p:txBody>
      </p:sp>
    </p:spTree>
    <p:extLst>
      <p:ext uri="{BB962C8B-B14F-4D97-AF65-F5344CB8AC3E}">
        <p14:creationId xmlns:p14="http://schemas.microsoft.com/office/powerpoint/2010/main" val="2116254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Early Actions by President Trump</a:t>
            </a:r>
            <a:endParaRPr lang="en-US" sz="3600" b="1" dirty="0"/>
          </a:p>
        </p:txBody>
      </p:sp>
      <p:sp>
        <p:nvSpPr>
          <p:cNvPr id="9" name="Content Placeholder 8"/>
          <p:cNvSpPr>
            <a:spLocks noGrp="1"/>
          </p:cNvSpPr>
          <p:nvPr>
            <p:ph idx="1"/>
          </p:nvPr>
        </p:nvSpPr>
        <p:spPr/>
        <p:txBody>
          <a:bodyPr/>
          <a:lstStyle/>
          <a:p>
            <a:r>
              <a:rPr lang="en-US" sz="2400" dirty="0" smtClean="0"/>
              <a:t>Freeze on pending regulations</a:t>
            </a:r>
          </a:p>
          <a:p>
            <a:r>
              <a:rPr lang="en-US" sz="2400" dirty="0" smtClean="0"/>
              <a:t>Executive order mandate of cost neutral regulations (1 for 2 rule) </a:t>
            </a:r>
          </a:p>
          <a:p>
            <a:r>
              <a:rPr lang="en-US" sz="2400" dirty="0" smtClean="0"/>
              <a:t>Support for Congressional disapproval of President Obama’s “Fair Pay and Safe Workplaces” Executive Order </a:t>
            </a:r>
          </a:p>
          <a:p>
            <a:r>
              <a:rPr lang="en-US" sz="2400" dirty="0" smtClean="0"/>
              <a:t>Directs DOL to review Fiduciary Rule </a:t>
            </a:r>
          </a:p>
          <a:p>
            <a:r>
              <a:rPr lang="en-US" sz="2400" dirty="0" smtClean="0"/>
              <a:t>Issued executive order to minimize burdens under the Affordable Care Act  </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326540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t="2444" b="2444"/>
          <a:stretch>
            <a:fillRect/>
          </a:stretch>
        </p:blipFill>
        <p:spPr>
          <a:xfrm>
            <a:off x="1181100" y="1447800"/>
            <a:ext cx="6400800" cy="4416425"/>
          </a:xfrm>
          <a:prstGeom prst="rect">
            <a:avLst/>
          </a:prstGeom>
        </p:spPr>
      </p:pic>
      <p:sp>
        <p:nvSpPr>
          <p:cNvPr id="6" name="Text Placeholder 5"/>
          <p:cNvSpPr>
            <a:spLocks noGrp="1"/>
          </p:cNvSpPr>
          <p:nvPr>
            <p:ph type="body" sz="half" idx="2"/>
          </p:nvPr>
        </p:nvSpPr>
        <p:spPr/>
        <p:txBody>
          <a:bodyPr/>
          <a:lstStyle/>
          <a:p>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4800"/>
            <a:ext cx="6019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080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The Current U.S. Supreme Court</a:t>
            </a:r>
            <a:endParaRPr lang="en-US" sz="3600" b="1" dirty="0"/>
          </a:p>
        </p:txBody>
      </p:sp>
      <p:sp>
        <p:nvSpPr>
          <p:cNvPr id="3" name="Subtitle 2"/>
          <p:cNvSpPr>
            <a:spLocks noGrp="1"/>
          </p:cNvSpPr>
          <p:nvPr>
            <p:ph idx="1"/>
          </p:nvPr>
        </p:nvSpPr>
        <p:spPr>
          <a:xfrm>
            <a:off x="274323" y="1066800"/>
            <a:ext cx="3440429" cy="5410200"/>
          </a:xfrm>
        </p:spPr>
        <p:txBody>
          <a:bodyPr>
            <a:normAutofit fontScale="92500"/>
          </a:bodyPr>
          <a:lstStyle/>
          <a:p>
            <a:pPr marL="457200" indent="-457200" algn="l">
              <a:buFont typeface="Arial" panose="020B0604020202020204" pitchFamily="34" charset="0"/>
              <a:buChar char="•"/>
            </a:pPr>
            <a:r>
              <a:rPr lang="en-US" sz="3000" dirty="0" smtClean="0">
                <a:solidFill>
                  <a:schemeClr val="tx1"/>
                </a:solidFill>
              </a:rPr>
              <a:t>Passing of Justice Antonin Scalia has left a vacant seat </a:t>
            </a:r>
          </a:p>
          <a:p>
            <a:pPr marL="457200" indent="-457200" algn="l">
              <a:buFont typeface="Arial" panose="020B0604020202020204" pitchFamily="34" charset="0"/>
              <a:buChar char="•"/>
            </a:pPr>
            <a:r>
              <a:rPr lang="en-US" sz="3000" dirty="0" smtClean="0">
                <a:solidFill>
                  <a:schemeClr val="tx1"/>
                </a:solidFill>
              </a:rPr>
              <a:t>Current composition is evenly split between four Republican and four Democrat appointees</a:t>
            </a:r>
          </a:p>
          <a:p>
            <a:pPr marL="0" indent="0">
              <a:buNone/>
            </a:pPr>
            <a:endParaRPr lang="en-US" dirty="0"/>
          </a:p>
        </p:txBody>
      </p:sp>
      <p:pic>
        <p:nvPicPr>
          <p:cNvPr id="11266" name="Picture 2" descr="http://media.salon.com/2016/04/scotus_minus_scalia-620x4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371600"/>
            <a:ext cx="508633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09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Trump’s Employer-Friendly Nominee</a:t>
            </a:r>
            <a:endParaRPr lang="en-US" sz="3600" b="1" dirty="0"/>
          </a:p>
        </p:txBody>
      </p:sp>
      <p:sp>
        <p:nvSpPr>
          <p:cNvPr id="3" name="Content Placeholder 2"/>
          <p:cNvSpPr>
            <a:spLocks noGrp="1"/>
          </p:cNvSpPr>
          <p:nvPr>
            <p:ph idx="1"/>
          </p:nvPr>
        </p:nvSpPr>
        <p:spPr>
          <a:xfrm>
            <a:off x="457200" y="1219200"/>
            <a:ext cx="8441140" cy="5105400"/>
          </a:xfrm>
        </p:spPr>
        <p:txBody>
          <a:bodyPr>
            <a:normAutofit/>
          </a:bodyPr>
          <a:lstStyle/>
          <a:p>
            <a:pPr marL="0" indent="0">
              <a:buNone/>
            </a:pPr>
            <a:r>
              <a:rPr lang="en-US" sz="2900" b="1" dirty="0" smtClean="0"/>
              <a:t>Hon. </a:t>
            </a:r>
            <a:r>
              <a:rPr lang="en-US" sz="2900" b="1" dirty="0"/>
              <a:t>Neil Gorsuch, </a:t>
            </a:r>
            <a:r>
              <a:rPr lang="en-US" sz="2900" b="1" dirty="0" smtClean="0"/>
              <a:t>age 49</a:t>
            </a:r>
            <a:r>
              <a:rPr lang="en-US" sz="2900" dirty="0" smtClean="0"/>
              <a:t>, 10</a:t>
            </a:r>
            <a:r>
              <a:rPr lang="en-US" sz="2900" baseline="30000" dirty="0" smtClean="0"/>
              <a:t>th</a:t>
            </a:r>
            <a:r>
              <a:rPr lang="en-US" sz="2900" dirty="0" smtClean="0"/>
              <a:t> Circuit</a:t>
            </a:r>
          </a:p>
          <a:p>
            <a:r>
              <a:rPr lang="en-US" sz="2800" dirty="0" smtClean="0"/>
              <a:t>Clerk </a:t>
            </a:r>
            <a:r>
              <a:rPr lang="en-US" sz="2800" dirty="0"/>
              <a:t>to Supreme Court Justices Byron White and Anthony Kennedy is a Columbia, Harvard and Oxford graduate who spent a decade in private practice in Washington before taking a </a:t>
            </a:r>
            <a:r>
              <a:rPr lang="en-US" sz="2800" dirty="0" smtClean="0"/>
              <a:t>top Justice </a:t>
            </a:r>
            <a:r>
              <a:rPr lang="en-US" sz="2800" dirty="0"/>
              <a:t>Department </a:t>
            </a:r>
            <a:r>
              <a:rPr lang="en-US" sz="2800" dirty="0" smtClean="0"/>
              <a:t>job</a:t>
            </a:r>
          </a:p>
          <a:p>
            <a:r>
              <a:rPr lang="en-US" sz="2800" dirty="0" smtClean="0"/>
              <a:t>Considered to be pragmatic consensus builder but friendly to employers </a:t>
            </a:r>
          </a:p>
          <a:p>
            <a:endParaRPr lang="en-US" dirty="0"/>
          </a:p>
        </p:txBody>
      </p:sp>
    </p:spTree>
    <p:extLst>
      <p:ext uri="{BB962C8B-B14F-4D97-AF65-F5344CB8AC3E}">
        <p14:creationId xmlns:p14="http://schemas.microsoft.com/office/powerpoint/2010/main" val="1691423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The Future U.S. Supreme Court</a:t>
            </a:r>
            <a:endParaRPr lang="en-US" sz="3600" b="1" dirty="0"/>
          </a:p>
        </p:txBody>
      </p:sp>
      <p:sp>
        <p:nvSpPr>
          <p:cNvPr id="3" name="Content Placeholder 2"/>
          <p:cNvSpPr>
            <a:spLocks noGrp="1"/>
          </p:cNvSpPr>
          <p:nvPr>
            <p:ph idx="1"/>
          </p:nvPr>
        </p:nvSpPr>
        <p:spPr/>
        <p:txBody>
          <a:bodyPr>
            <a:noAutofit/>
          </a:bodyPr>
          <a:lstStyle/>
          <a:p>
            <a:r>
              <a:rPr lang="en-US" sz="2800" dirty="0"/>
              <a:t>Potential for additional conservative Trump-appointees, as Justices Ruth Bader Ginsburg (age 83), Anthony Kennedy (age 80), and Stephen </a:t>
            </a:r>
            <a:r>
              <a:rPr lang="en-US" sz="2800" dirty="0" err="1"/>
              <a:t>Breyer</a:t>
            </a:r>
            <a:r>
              <a:rPr lang="en-US" sz="2800" dirty="0"/>
              <a:t> (age 78) are all liberal or moderate with retirement plans unknown</a:t>
            </a:r>
          </a:p>
          <a:p>
            <a:r>
              <a:rPr lang="en-US" sz="2800" dirty="0" smtClean="0"/>
              <a:t>Trump will look for a conservative candidates to fill the vacancies</a:t>
            </a:r>
          </a:p>
          <a:p>
            <a:r>
              <a:rPr lang="en-US" sz="2800" dirty="0" smtClean="0"/>
              <a:t>Any additional vacancy secures a conservative tilt to a 9-member Court</a:t>
            </a:r>
          </a:p>
        </p:txBody>
      </p:sp>
    </p:spTree>
    <p:extLst>
      <p:ext uri="{BB962C8B-B14F-4D97-AF65-F5344CB8AC3E}">
        <p14:creationId xmlns:p14="http://schemas.microsoft.com/office/powerpoint/2010/main" val="3522563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5800"/>
          </a:xfrm>
        </p:spPr>
        <p:txBody>
          <a:bodyPr/>
          <a:lstStyle/>
          <a:p>
            <a:r>
              <a:rPr lang="en-US" sz="3600" b="1" dirty="0" smtClean="0"/>
              <a:t>Decisions This Term</a:t>
            </a:r>
            <a:endParaRPr lang="en-US" sz="3600" b="1" dirty="0"/>
          </a:p>
        </p:txBody>
      </p:sp>
      <p:sp>
        <p:nvSpPr>
          <p:cNvPr id="2" name="Content Placeholder 1"/>
          <p:cNvSpPr>
            <a:spLocks noGrp="1"/>
          </p:cNvSpPr>
          <p:nvPr>
            <p:ph idx="1"/>
          </p:nvPr>
        </p:nvSpPr>
        <p:spPr>
          <a:xfrm>
            <a:off x="76200" y="838200"/>
            <a:ext cx="8839200" cy="5257800"/>
          </a:xfrm>
        </p:spPr>
        <p:txBody>
          <a:bodyPr>
            <a:noAutofit/>
          </a:bodyPr>
          <a:lstStyle/>
          <a:p>
            <a:r>
              <a:rPr lang="en-US" sz="1600" i="1" dirty="0">
                <a:hlinkClick r:id="rId3"/>
              </a:rPr>
              <a:t>McLane Co. v. EEOC</a:t>
            </a:r>
            <a:r>
              <a:rPr lang="en-US" sz="1600" dirty="0"/>
              <a:t>, No. </a:t>
            </a:r>
            <a:r>
              <a:rPr lang="en-US" sz="1600" dirty="0">
                <a:hlinkClick r:id="rId4"/>
              </a:rPr>
              <a:t>15-1248</a:t>
            </a:r>
            <a:r>
              <a:rPr lang="en-US" sz="1600" dirty="0"/>
              <a:t> [Arg: 2.21.2017]</a:t>
            </a:r>
            <a:br>
              <a:rPr lang="en-US" sz="1600" dirty="0"/>
            </a:br>
            <a:r>
              <a:rPr lang="en-US" sz="1600" dirty="0" smtClean="0"/>
              <a:t>Issue(s</a:t>
            </a:r>
            <a:r>
              <a:rPr lang="en-US" sz="1600" dirty="0"/>
              <a:t>): Whether a district court’s decision to quash or enforce an EEOC subpoena should be reviewed de novo, which only the Ninth Circuit does, or should be reviewed deferentially, which eight other circuits do, consistent with this Court’s precedents concerning the choice of standards of </a:t>
            </a:r>
            <a:r>
              <a:rPr lang="en-US" sz="1600" dirty="0" smtClean="0"/>
              <a:t>review</a:t>
            </a:r>
          </a:p>
          <a:p>
            <a:pPr marL="0" indent="0">
              <a:buNone/>
            </a:pPr>
            <a:r>
              <a:rPr lang="en-US" sz="1600" dirty="0" smtClean="0"/>
              <a:t> </a:t>
            </a:r>
          </a:p>
          <a:p>
            <a:r>
              <a:rPr lang="en-US" sz="1600" i="1" u="sng" dirty="0">
                <a:hlinkClick r:id="rId5"/>
              </a:rPr>
              <a:t>Gloucester County School Board v. G.G</a:t>
            </a:r>
            <a:r>
              <a:rPr lang="en-US" sz="1600" dirty="0">
                <a:hlinkClick r:id="rId5"/>
              </a:rPr>
              <a:t>.</a:t>
            </a:r>
            <a:r>
              <a:rPr lang="en-US" sz="1600" dirty="0"/>
              <a:t>, No. </a:t>
            </a:r>
            <a:r>
              <a:rPr lang="en-US" sz="1600" dirty="0">
                <a:hlinkClick r:id="rId6"/>
              </a:rPr>
              <a:t>16-273</a:t>
            </a:r>
            <a:r>
              <a:rPr lang="en-US" sz="1600" dirty="0"/>
              <a:t> </a:t>
            </a:r>
            <a:br>
              <a:rPr lang="en-US" sz="1600" dirty="0"/>
            </a:br>
            <a:r>
              <a:rPr lang="en-US" sz="1600" dirty="0" smtClean="0"/>
              <a:t>Issue(s</a:t>
            </a:r>
            <a:r>
              <a:rPr lang="en-US" sz="1600" dirty="0"/>
              <a:t>): (1) Whether courts should extend deference to an unpublished agency letter that, among other things, does not carry the force of law and was adopted in the context of the very dispute in which deference is sought; and (2) whether, with or without deference to the agency, the Department of Education's specific interpretation of Title IX and 34 C.F.R. § 106.33, which provides that a funding recipient providing sex-separated facilities must “generally treat transgender students consistent with their gender identity,” should be given </a:t>
            </a:r>
            <a:r>
              <a:rPr lang="en-US" sz="1600" dirty="0" smtClean="0"/>
              <a:t>effect </a:t>
            </a:r>
          </a:p>
          <a:p>
            <a:pPr marL="0" indent="0">
              <a:buNone/>
            </a:pPr>
            <a:endParaRPr lang="en-US" sz="1600" dirty="0" smtClean="0"/>
          </a:p>
          <a:p>
            <a:r>
              <a:rPr lang="en-US" sz="1600" i="1" dirty="0">
                <a:hlinkClick r:id="rId7"/>
              </a:rPr>
              <a:t>Epic Systems Corp. v. Lewis</a:t>
            </a:r>
            <a:r>
              <a:rPr lang="en-US" sz="1600" dirty="0"/>
              <a:t>, No. </a:t>
            </a:r>
            <a:r>
              <a:rPr lang="en-US" sz="1600" dirty="0">
                <a:hlinkClick r:id="rId8"/>
              </a:rPr>
              <a:t>16-285</a:t>
            </a:r>
            <a:r>
              <a:rPr lang="en-US" sz="1600" dirty="0"/>
              <a:t> </a:t>
            </a:r>
            <a:br>
              <a:rPr lang="en-US" sz="1600" dirty="0"/>
            </a:br>
            <a:r>
              <a:rPr lang="en-US" sz="1600" dirty="0" smtClean="0"/>
              <a:t>Issue(s</a:t>
            </a:r>
            <a:r>
              <a:rPr lang="en-US" sz="1600" dirty="0"/>
              <a:t>): Whether an agreement that requires an employer and an employee to resolve employment-related disputes through individual arbitration, and waive class and collective proceedings, is enforceable under the Federal Arbitration Act, notwithstanding the provisions of the National Labor Relations Act</a:t>
            </a:r>
          </a:p>
        </p:txBody>
      </p:sp>
    </p:spTree>
    <p:extLst>
      <p:ext uri="{BB962C8B-B14F-4D97-AF65-F5344CB8AC3E}">
        <p14:creationId xmlns:p14="http://schemas.microsoft.com/office/powerpoint/2010/main" val="3779670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P 2014 PowerPoint template">
  <a:themeElements>
    <a:clrScheme name="1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1_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1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1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1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1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1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1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_L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1514</Words>
  <Application>Microsoft Office PowerPoint</Application>
  <PresentationFormat>On-screen Show (4:3)</PresentationFormat>
  <Paragraphs>171</Paragraphs>
  <Slides>32</Slides>
  <Notes>32</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LEAP 2014 PowerPoint template</vt:lpstr>
      <vt:lpstr>Custom Design</vt:lpstr>
      <vt:lpstr>1_Office Theme</vt:lpstr>
      <vt:lpstr>NEW PRESIDENT + NEW CONGRESS: THE NEXT FOUR YEARS</vt:lpstr>
      <vt:lpstr> </vt:lpstr>
      <vt:lpstr>  Impact of Trump Presidency  for Employers</vt:lpstr>
      <vt:lpstr>Early Actions by President Trump</vt:lpstr>
      <vt:lpstr>PowerPoint Presentation</vt:lpstr>
      <vt:lpstr>The Current U.S. Supreme Court</vt:lpstr>
      <vt:lpstr>Trump’s Employer-Friendly Nominee</vt:lpstr>
      <vt:lpstr>The Future U.S. Supreme Court</vt:lpstr>
      <vt:lpstr>Decisions This Term</vt:lpstr>
      <vt:lpstr>SCOTUS Decisions in Peril?</vt:lpstr>
      <vt:lpstr>SCOTUS Decisions in Peril?</vt:lpstr>
      <vt:lpstr>PowerPoint Presentation</vt:lpstr>
      <vt:lpstr>U.S. Department of Labor</vt:lpstr>
      <vt:lpstr>New Directions for Department of Labor</vt:lpstr>
      <vt:lpstr>Revisiting the New DOL OT Rule</vt:lpstr>
      <vt:lpstr>Government Contractors </vt:lpstr>
      <vt:lpstr>OSHA </vt:lpstr>
      <vt:lpstr>PowerPoint Presentation</vt:lpstr>
      <vt:lpstr>The Composition of the NLRB </vt:lpstr>
      <vt:lpstr>The National Labor Relations Board</vt:lpstr>
      <vt:lpstr>Changes in NLRB Direction</vt:lpstr>
      <vt:lpstr>Revisiting Recent NLRB decisions</vt:lpstr>
      <vt:lpstr>Potential NLRB Actions</vt:lpstr>
      <vt:lpstr>PowerPoint Presentation</vt:lpstr>
      <vt:lpstr>Composition of the EEOC</vt:lpstr>
      <vt:lpstr>EEOC Practices: Year In Review</vt:lpstr>
      <vt:lpstr>EEOC: The Future</vt:lpstr>
      <vt:lpstr>EEOC: The Future</vt:lpstr>
      <vt:lpstr>Repeal of the Affordable Care Act</vt:lpstr>
      <vt:lpstr>Trump Care? </vt:lpstr>
      <vt:lpstr>Other Issues Impacting Employers </vt:lpstr>
      <vt:lpstr>NEW PRESIDENT + NEW CONGRESS: THE NEXT FOUR YEARS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PRESIDENT + NEW CONGRESS: THE NEXT FOUR YEARS</dc:title>
  <dc:creator>Pat DiDomenico</dc:creator>
  <cp:lastModifiedBy>Pat DiDomenico</cp:lastModifiedBy>
  <cp:revision>3</cp:revision>
  <dcterms:modified xsi:type="dcterms:W3CDTF">2017-03-01T19:19:43Z</dcterms:modified>
</cp:coreProperties>
</file>